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300" r:id="rId3"/>
    <p:sldId id="294" r:id="rId4"/>
    <p:sldId id="295" r:id="rId5"/>
    <p:sldId id="293" r:id="rId6"/>
    <p:sldId id="304" r:id="rId7"/>
    <p:sldId id="292" r:id="rId8"/>
    <p:sldId id="301" r:id="rId9"/>
    <p:sldId id="278" r:id="rId10"/>
    <p:sldId id="285" r:id="rId11"/>
    <p:sldId id="257" r:id="rId12"/>
    <p:sldId id="296" r:id="rId13"/>
    <p:sldId id="297" r:id="rId14"/>
    <p:sldId id="281" r:id="rId15"/>
    <p:sldId id="260" r:id="rId16"/>
    <p:sldId id="284" r:id="rId17"/>
    <p:sldId id="286" r:id="rId18"/>
    <p:sldId id="303" r:id="rId19"/>
    <p:sldId id="298" r:id="rId20"/>
    <p:sldId id="306" r:id="rId21"/>
    <p:sldId id="268" r:id="rId22"/>
    <p:sldId id="266" r:id="rId23"/>
    <p:sldId id="290" r:id="rId24"/>
    <p:sldId id="305" r:id="rId25"/>
    <p:sldId id="3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54"/>
    <p:restoredTop sz="77519"/>
  </p:normalViewPr>
  <p:slideViewPr>
    <p:cSldViewPr snapToGrid="0" snapToObjects="1">
      <p:cViewPr varScale="1">
        <p:scale>
          <a:sx n="91" d="100"/>
          <a:sy n="91" d="100"/>
        </p:scale>
        <p:origin x="464"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EE670-22CE-B745-8DEE-48EB95343DBA}" type="datetimeFigureOut">
              <a:rPr lang="en-US" smtClean="0"/>
              <a:t>3/27/20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DDC12-A443-5E41-9BDB-A23AE0845FA9}" type="slidenum">
              <a:rPr lang="en-US" smtClean="0"/>
              <a:t>‹#›</a:t>
            </a:fld>
            <a:endParaRPr lang="en-US"/>
          </a:p>
        </p:txBody>
      </p:sp>
    </p:spTree>
    <p:extLst>
      <p:ext uri="{BB962C8B-B14F-4D97-AF65-F5344CB8AC3E}">
        <p14:creationId xmlns:p14="http://schemas.microsoft.com/office/powerpoint/2010/main" val="4157736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1. Longitudinal trends in mean telomere length (TeloFISH) during IMRT for patient cohort. </a:t>
            </a:r>
            <a:r>
              <a:rPr lang="en-US" b="0" dirty="0"/>
              <a:t>Mean telomere length by TeloFISH in cultured T-cells harvested in metaphase (n=50/patient/timepoint) from whole blood of patients (n=15). Each patient’s telomere values were standardized using a pair of BJ1/BJ-hTERT control samples. 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 </a:t>
            </a:r>
            <a:r>
              <a:rPr lang="en-US" b="0" dirty="0"/>
              <a:t>irradiated</a:t>
            </a:r>
            <a:r>
              <a:rPr lang="en-US" b="0" i="0" dirty="0"/>
              <a:t>; 3 B: immediate post-therapy; 4 C: late post-therapy. </a:t>
            </a:r>
            <a:r>
              <a:rPr lang="en-US" b="0" dirty="0"/>
              <a:t>(A) Time-course for all patients. Boxes denote quantiles, horizontal grey lines denote medians. (B) Hierarchical clustering of patients by longitudinal changes in mean telomere length (z-score normalized). (C) Time-course for clustered groups of patients (n=3 and n=11). Center lines denote medians, lighter bands denote confidence intervals. Patient ID 13 not clustered; late post-therapy sample failed to culture. </a:t>
            </a:r>
            <a:r>
              <a:rPr lang="en-US" sz="1200" b="0" i="0" u="none" strike="noStrike" kern="1200" dirty="0">
                <a:solidFill>
                  <a:schemeClr val="tx1"/>
                </a:solidFill>
                <a:effectLst/>
                <a:latin typeface="+mn-lt"/>
                <a:ea typeface="+mn-ea"/>
                <a:cs typeface="+mn-cs"/>
              </a:rPr>
              <a:t>Significance was assessed using a repeated measures ANOVA and post-hoc Tukey’s HSD test.</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1</a:t>
            </a:fld>
            <a:endParaRPr lang="en-US"/>
          </a:p>
        </p:txBody>
      </p:sp>
    </p:spTree>
    <p:extLst>
      <p:ext uri="{BB962C8B-B14F-4D97-AF65-F5344CB8AC3E}">
        <p14:creationId xmlns:p14="http://schemas.microsoft.com/office/powerpoint/2010/main" val="55919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2. Longitudinal trends for individual telomere length distributions (TeloFISH) for patient cohort during IMRT. </a:t>
            </a:r>
            <a:r>
              <a:rPr lang="en-US" b="0" dirty="0"/>
              <a:t>Individual telomere length distributions of patients (n=15) by TeloFISH (50 metaphases per patient/time point). 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a:t>
            </a:r>
            <a:r>
              <a:rPr lang="en-US" b="0" dirty="0"/>
              <a:t> irradiated</a:t>
            </a:r>
            <a:r>
              <a:rPr lang="en-US" b="0" i="0" dirty="0"/>
              <a:t>; 3 B: immediate post-therapy; 4 C: late post-therapy. </a:t>
            </a:r>
            <a:r>
              <a:rPr lang="en-US" sz="1200" b="0" i="0" u="none" strike="noStrike" kern="1200" dirty="0">
                <a:solidFill>
                  <a:schemeClr val="tx1"/>
                </a:solidFill>
                <a:effectLst/>
                <a:latin typeface="+mn-lt"/>
                <a:ea typeface="+mn-ea"/>
                <a:cs typeface="+mn-cs"/>
              </a:rPr>
              <a:t>Individual telomeres from the pre-therapy non-irradiated time point were split into quartiles, designating telomeres in bottom 25% in yellow, the middle 50% in blue, and top 25% in red. Quartile cut-off values, established by the distribution of the pre-therapy non-irradiated time point, were applied to subsequent time points to feature engineer the relative shortest (yellow), mid-length (blue), and longest (red) individual telomeres per time point. </a:t>
            </a:r>
            <a:r>
              <a:rPr lang="en-US" dirty="0"/>
              <a:t>(A) Aggregate of individual telomeres for all patients per time point. (B) Aggregate of individual telomeres for patients in mean telomere length clustered group 1 (n=3) and (C) group 2. (n=11)</a:t>
            </a:r>
          </a:p>
        </p:txBody>
      </p:sp>
      <p:sp>
        <p:nvSpPr>
          <p:cNvPr id="4" name="Slide Number Placeholder 3"/>
          <p:cNvSpPr>
            <a:spLocks noGrp="1"/>
          </p:cNvSpPr>
          <p:nvPr>
            <p:ph type="sldNum" sz="quarter" idx="5"/>
          </p:nvPr>
        </p:nvSpPr>
        <p:spPr/>
        <p:txBody>
          <a:bodyPr/>
          <a:lstStyle/>
          <a:p>
            <a:fld id="{35FDDC12-A443-5E41-9BDB-A23AE0845FA9}" type="slidenum">
              <a:rPr lang="en-US" smtClean="0"/>
              <a:t>11</a:t>
            </a:fld>
            <a:endParaRPr lang="en-US"/>
          </a:p>
        </p:txBody>
      </p:sp>
    </p:spTree>
    <p:extLst>
      <p:ext uri="{BB962C8B-B14F-4D97-AF65-F5344CB8AC3E}">
        <p14:creationId xmlns:p14="http://schemas.microsoft.com/office/powerpoint/2010/main" val="2087482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2. Longitudinal trends for individual telomere length distributions (TeloFISH) for patient cohort during IMRT. </a:t>
            </a:r>
            <a:r>
              <a:rPr lang="en-US" b="0" dirty="0"/>
              <a:t>Individual telomere length distributions of patients (n=15) by TeloFISH (50 metaphases per patient/time point). 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a:t>
            </a:r>
            <a:r>
              <a:rPr lang="en-US" b="0" dirty="0"/>
              <a:t> irradiated</a:t>
            </a:r>
            <a:r>
              <a:rPr lang="en-US" b="0" i="0" dirty="0"/>
              <a:t>; 3 B: immediate post-therapy; 4 C: late post-therapy. </a:t>
            </a:r>
            <a:r>
              <a:rPr lang="en-US" sz="1200" b="0" i="0" u="none" strike="noStrike" kern="1200" dirty="0">
                <a:solidFill>
                  <a:schemeClr val="tx1"/>
                </a:solidFill>
                <a:effectLst/>
                <a:latin typeface="+mn-lt"/>
                <a:ea typeface="+mn-ea"/>
                <a:cs typeface="+mn-cs"/>
              </a:rPr>
              <a:t>Individual telomeres from the pre-therapy non-irradiated time point were split into quartiles, designating telomeres in bottom 25% in yellow, the middle 50% in blue, and top 25% in red. Quartile cut-off values, established by the distribution of the pre-therapy non-irradiated time point, were applied to subsequent time points to feature engineer the relative shortest (yellow), mid-length (blue), and longest (red) individual telomeres per time point. </a:t>
            </a:r>
            <a:r>
              <a:rPr lang="en-US" dirty="0"/>
              <a:t>(A) Aggregate of individual telomeres for all patients per time point. (B) Aggregate of individual telomeres for patients in mean telomere length clustered group 1 (n=3) and (C) group 2. (n=11)</a:t>
            </a:r>
          </a:p>
        </p:txBody>
      </p:sp>
      <p:sp>
        <p:nvSpPr>
          <p:cNvPr id="4" name="Slide Number Placeholder 3"/>
          <p:cNvSpPr>
            <a:spLocks noGrp="1"/>
          </p:cNvSpPr>
          <p:nvPr>
            <p:ph type="sldNum" sz="quarter" idx="5"/>
          </p:nvPr>
        </p:nvSpPr>
        <p:spPr/>
        <p:txBody>
          <a:bodyPr/>
          <a:lstStyle/>
          <a:p>
            <a:fld id="{35FDDC12-A443-5E41-9BDB-A23AE0845FA9}" type="slidenum">
              <a:rPr lang="en-US" smtClean="0"/>
              <a:t>12</a:t>
            </a:fld>
            <a:endParaRPr lang="en-US"/>
          </a:p>
        </p:txBody>
      </p:sp>
    </p:spTree>
    <p:extLst>
      <p:ext uri="{BB962C8B-B14F-4D97-AF65-F5344CB8AC3E}">
        <p14:creationId xmlns:p14="http://schemas.microsoft.com/office/powerpoint/2010/main" val="2226747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2. Longitudinal trends for individual telomere length distributions (TeloFISH) for patient cohort during IMRT. </a:t>
            </a:r>
            <a:r>
              <a:rPr lang="en-US" b="0" dirty="0"/>
              <a:t>Individual telomere length distributions of patients (n=15) by TeloFISH (50 metaphases per patient/time point). 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a:t>
            </a:r>
            <a:r>
              <a:rPr lang="en-US" b="0" dirty="0"/>
              <a:t> irradiated</a:t>
            </a:r>
            <a:r>
              <a:rPr lang="en-US" b="0" i="0" dirty="0"/>
              <a:t>; 3 B: immediate post-therapy; 4 C: late post-therapy. </a:t>
            </a:r>
            <a:r>
              <a:rPr lang="en-US" sz="1200" b="0" i="0" u="none" strike="noStrike" kern="1200" dirty="0">
                <a:solidFill>
                  <a:schemeClr val="tx1"/>
                </a:solidFill>
                <a:effectLst/>
                <a:latin typeface="+mn-lt"/>
                <a:ea typeface="+mn-ea"/>
                <a:cs typeface="+mn-cs"/>
              </a:rPr>
              <a:t>Individual telomeres from the pre-therapy non-irradiated time point were split into quartiles, designating telomeres in bottom 25% in yellow, the middle 50% in blue, and top 25% in red. Quartile cut-off values, established by the distribution of the pre-therapy non-irradiated time point, were applied to subsequent time points to feature engineer the relative shortest (yellow), mid-length (blue), and longest (red) individual telomeres per time point. </a:t>
            </a:r>
            <a:r>
              <a:rPr lang="en-US" dirty="0"/>
              <a:t>(A) Aggregate of individual telomeres for all patients per time point. (B) Aggregate of individual telomeres for patients in mean telomere length clustered group 1 (n=3) and (C) group 2. (n=11)</a:t>
            </a:r>
          </a:p>
        </p:txBody>
      </p:sp>
      <p:sp>
        <p:nvSpPr>
          <p:cNvPr id="4" name="Slide Number Placeholder 3"/>
          <p:cNvSpPr>
            <a:spLocks noGrp="1"/>
          </p:cNvSpPr>
          <p:nvPr>
            <p:ph type="sldNum" sz="quarter" idx="5"/>
          </p:nvPr>
        </p:nvSpPr>
        <p:spPr/>
        <p:txBody>
          <a:bodyPr/>
          <a:lstStyle/>
          <a:p>
            <a:fld id="{35FDDC12-A443-5E41-9BDB-A23AE0845FA9}" type="slidenum">
              <a:rPr lang="en-US" smtClean="0"/>
              <a:t>13</a:t>
            </a:fld>
            <a:endParaRPr lang="en-US"/>
          </a:p>
        </p:txBody>
      </p:sp>
    </p:spTree>
    <p:extLst>
      <p:ext uri="{BB962C8B-B14F-4D97-AF65-F5344CB8AC3E}">
        <p14:creationId xmlns:p14="http://schemas.microsoft.com/office/powerpoint/2010/main" val="370413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Fig 3. Longitudinal trends in numbers of short and long telomeres (TeloFISH) during IMRT for patient cohort. </a:t>
            </a:r>
            <a:r>
              <a:rPr lang="en-US" b="0" dirty="0"/>
              <a:t>Numbers of short and long telomeres feature engineered from individual telomere length distributions per patient.</a:t>
            </a:r>
            <a:r>
              <a:rPr lang="en-US" sz="1200" b="0" i="0" u="none" strike="noStrike" kern="1200" dirty="0">
                <a:solidFill>
                  <a:schemeClr val="tx1"/>
                </a:solidFill>
                <a:effectLst/>
                <a:latin typeface="+mn-lt"/>
                <a:ea typeface="+mn-ea"/>
                <a:cs typeface="+mn-cs"/>
              </a:rPr>
              <a:t> </a:t>
            </a:r>
            <a:r>
              <a:rPr lang="en-US" b="0" dirty="0"/>
              <a:t>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 </a:t>
            </a:r>
            <a:r>
              <a:rPr lang="en-US" b="0" dirty="0"/>
              <a:t>irradiated</a:t>
            </a:r>
            <a:r>
              <a:rPr lang="en-US" b="0" i="0" dirty="0"/>
              <a:t>; 3 B: immediate post-therapy; 4 C: late post-therapy. Shortest (yellow), mid-length (blue), and longest (red) telomeres were feature engineered per patient (n=15) (see Materials and Methods). </a:t>
            </a:r>
            <a:r>
              <a:rPr lang="en-US" dirty="0"/>
              <a:t>(A) Counts of short, medium, and long telomeres, 4600 individual telomeres per patient (n=15) per time point. </a:t>
            </a:r>
            <a:r>
              <a:rPr lang="en-US" sz="1200" b="0" i="0" u="none" strike="noStrike" kern="1200" dirty="0">
                <a:solidFill>
                  <a:schemeClr val="tx1"/>
                </a:solidFill>
                <a:effectLst/>
                <a:latin typeface="+mn-lt"/>
                <a:ea typeface="+mn-ea"/>
                <a:cs typeface="+mn-cs"/>
              </a:rPr>
              <a:t>Significance was assessed for counts of short and long telomere using a square-root transformation and a repeated measures ANOVA with post-hoc Tukey’s HSD test. </a:t>
            </a:r>
            <a:r>
              <a:rPr lang="en-US" b="0" dirty="0"/>
              <a:t>Hierarchical clustering of patients by longitudinal changes in numbers of short telomeres (B) and long telomeres (D) (z-score normalized). Time-courses of patient groups (n=3 and n=11) clustered by numbers of short (C) and long (E) telomeres. Patient ID 13 not clustered; late post-therapy sample failed to culture. Center lines denote medians and lighter bands denote confidence intervals.</a:t>
            </a:r>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15</a:t>
            </a:fld>
            <a:endParaRPr lang="en-US"/>
          </a:p>
        </p:txBody>
      </p:sp>
    </p:spTree>
    <p:extLst>
      <p:ext uri="{BB962C8B-B14F-4D97-AF65-F5344CB8AC3E}">
        <p14:creationId xmlns:p14="http://schemas.microsoft.com/office/powerpoint/2010/main" val="231616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Fig 3. Longitudinal trends in numbers of short and long telomeres (TeloFISH) during IMRT for patient cohort. </a:t>
            </a:r>
            <a:r>
              <a:rPr lang="en-US" b="0" dirty="0"/>
              <a:t>Numbers of short and long telomeres feature engineered from individual telomere length distributions per patient.</a:t>
            </a:r>
            <a:r>
              <a:rPr lang="en-US" sz="1200" b="0" i="0" u="none" strike="noStrike" kern="1200" dirty="0">
                <a:solidFill>
                  <a:schemeClr val="tx1"/>
                </a:solidFill>
                <a:effectLst/>
                <a:latin typeface="+mn-lt"/>
                <a:ea typeface="+mn-ea"/>
                <a:cs typeface="+mn-cs"/>
              </a:rPr>
              <a:t> </a:t>
            </a:r>
            <a:r>
              <a:rPr lang="en-US" b="0" dirty="0"/>
              <a:t>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 </a:t>
            </a:r>
            <a:r>
              <a:rPr lang="en-US" b="0" dirty="0"/>
              <a:t>irradiated</a:t>
            </a:r>
            <a:r>
              <a:rPr lang="en-US" b="0" i="0" dirty="0"/>
              <a:t>; 3 B: immediate post-therapy; 4 C: late post-therapy. Shortest (yellow), mid-length (blue), and longest (red) telomeres were feature engineered per patient (n=15) (see Materials and Methods). </a:t>
            </a:r>
            <a:r>
              <a:rPr lang="en-US" dirty="0"/>
              <a:t>(A) Counts of short, medium, and long telomeres, 4600 individual telomeres per patient (n=15) per time point. </a:t>
            </a:r>
            <a:r>
              <a:rPr lang="en-US" sz="1200" b="0" i="0" u="none" strike="noStrike" kern="1200" dirty="0">
                <a:solidFill>
                  <a:schemeClr val="tx1"/>
                </a:solidFill>
                <a:effectLst/>
                <a:latin typeface="+mn-lt"/>
                <a:ea typeface="+mn-ea"/>
                <a:cs typeface="+mn-cs"/>
              </a:rPr>
              <a:t>Significance was assessed for counts of short and long telomere using a square-root transformation and a repeated measures ANOVA with post-hoc Tukey’s HSD test. </a:t>
            </a:r>
            <a:r>
              <a:rPr lang="en-US" b="0" dirty="0"/>
              <a:t>Hierarchical clustering of patients by longitudinal changes in numbers of short telomeres (B) and long telomeres (D) (z-score normalized). Time-courses of patient groups (n=3 and n=11) clustered by numbers of short (C) and long (E) telomeres. Patient ID 13 not clustered; late post-therapy sample failed to culture. Center lines denote medians and lighter bands denote confidence intervals.</a:t>
            </a:r>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16</a:t>
            </a:fld>
            <a:endParaRPr lang="en-US"/>
          </a:p>
        </p:txBody>
      </p:sp>
    </p:spTree>
    <p:extLst>
      <p:ext uri="{BB962C8B-B14F-4D97-AF65-F5344CB8AC3E}">
        <p14:creationId xmlns:p14="http://schemas.microsoft.com/office/powerpoint/2010/main" val="1022772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4. Linear regression models failed to predict post-therapy telomeric outcomes. </a:t>
            </a:r>
            <a:r>
              <a:rPr lang="en-US" b="0" dirty="0"/>
              <a:t>Ordinary Least Squares linear regression models were made using pre-therapy telomeric data from only the non-irradiated (1 non </a:t>
            </a:r>
            <a:r>
              <a:rPr lang="en-US" b="0" dirty="0" err="1"/>
              <a:t>irrad</a:t>
            </a:r>
            <a:r>
              <a:rPr lang="en-US" b="0" dirty="0"/>
              <a:t>) or also the </a:t>
            </a:r>
            <a:r>
              <a:rPr lang="en-US" b="0" i="1" dirty="0"/>
              <a:t>in vitro </a:t>
            </a:r>
            <a:r>
              <a:rPr lang="en-US" b="0" i="0" dirty="0"/>
              <a:t>irradiated (2 </a:t>
            </a:r>
            <a:r>
              <a:rPr lang="en-US" b="0" i="0" dirty="0" err="1"/>
              <a:t>irrad</a:t>
            </a:r>
            <a:r>
              <a:rPr lang="en-US" b="0" i="0" dirty="0"/>
              <a:t> @ 4 </a:t>
            </a:r>
            <a:r>
              <a:rPr lang="en-US" b="0" i="0" dirty="0" err="1"/>
              <a:t>Gy</a:t>
            </a:r>
            <a:r>
              <a:rPr lang="en-US" b="0" i="0" dirty="0"/>
              <a:t>) samples to predict post-therapy telomeric outcomes. R2 values indicate the amount of variance in post-therapy telomeric outcomes explained by the pre-therapy sample data. Models were made with pre-therapy mean telomere length (A) and numbers of short (B) and long (C) telomeres for predicting their respective post-therapy outcomes.</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17</a:t>
            </a:fld>
            <a:endParaRPr lang="en-US"/>
          </a:p>
        </p:txBody>
      </p:sp>
    </p:spTree>
    <p:extLst>
      <p:ext uri="{BB962C8B-B14F-4D97-AF65-F5344CB8AC3E}">
        <p14:creationId xmlns:p14="http://schemas.microsoft.com/office/powerpoint/2010/main" val="106971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4. Linear regression models failed to predict post-therapy telomeric outcomes. </a:t>
            </a:r>
            <a:r>
              <a:rPr lang="en-US" b="0" dirty="0"/>
              <a:t>Ordinary Least Squares linear regression models were made using pre-therapy telomeric data from only the non-irradiated (1 non </a:t>
            </a:r>
            <a:r>
              <a:rPr lang="en-US" b="0" dirty="0" err="1"/>
              <a:t>irrad</a:t>
            </a:r>
            <a:r>
              <a:rPr lang="en-US" b="0" dirty="0"/>
              <a:t>) or also the </a:t>
            </a:r>
            <a:r>
              <a:rPr lang="en-US" b="0" i="1" dirty="0"/>
              <a:t>in vitro </a:t>
            </a:r>
            <a:r>
              <a:rPr lang="en-US" b="0" i="0" dirty="0"/>
              <a:t>irradiated (2 </a:t>
            </a:r>
            <a:r>
              <a:rPr lang="en-US" b="0" i="0" dirty="0" err="1"/>
              <a:t>irrad</a:t>
            </a:r>
            <a:r>
              <a:rPr lang="en-US" b="0" i="0" dirty="0"/>
              <a:t> @ 4 </a:t>
            </a:r>
            <a:r>
              <a:rPr lang="en-US" b="0" i="0" dirty="0" err="1"/>
              <a:t>Gy</a:t>
            </a:r>
            <a:r>
              <a:rPr lang="en-US" b="0" i="0" dirty="0"/>
              <a:t>) samples to predict post-therapy telomeric outcomes. R2 values indicate the amount of variance in post-therapy telomeric outcomes explained by the pre-therapy sample data. Models were made with pre-therapy mean telomere length (A) and numbers of short (B) and long (C) telomeres for predicting their respective post-therapy outcomes.</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18</a:t>
            </a:fld>
            <a:endParaRPr lang="en-US"/>
          </a:p>
        </p:txBody>
      </p:sp>
    </p:spTree>
    <p:extLst>
      <p:ext uri="{BB962C8B-B14F-4D97-AF65-F5344CB8AC3E}">
        <p14:creationId xmlns:p14="http://schemas.microsoft.com/office/powerpoint/2010/main" val="1116663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6. High performance of </a:t>
            </a:r>
            <a:r>
              <a:rPr lang="en-US" b="1" dirty="0" err="1"/>
              <a:t>XGBoost</a:t>
            </a:r>
            <a:r>
              <a:rPr lang="en-US" b="1" dirty="0"/>
              <a:t> models for predicting post-therapy telomeric outcomes in the test set. </a:t>
            </a:r>
            <a:r>
              <a:rPr lang="en-US" b="0" dirty="0" err="1"/>
              <a:t>XGBoost</a:t>
            </a:r>
            <a:r>
              <a:rPr lang="en-US" b="0" dirty="0"/>
              <a:t> models were trained on pre-therapy individual telomere length measurements to predict post-therapy telomeric outcomes. Trained </a:t>
            </a:r>
            <a:r>
              <a:rPr lang="en-US" b="0" dirty="0" err="1"/>
              <a:t>XGBoost</a:t>
            </a:r>
            <a:r>
              <a:rPr lang="en-US" b="0" dirty="0"/>
              <a:t> models were challenged with the test set (new data) to predict post-therapy telomeric outcomes. </a:t>
            </a:r>
            <a:r>
              <a:rPr lang="en-US" b="0" dirty="0" err="1"/>
              <a:t>XGBoost</a:t>
            </a:r>
            <a:r>
              <a:rPr lang="en-US" b="0" dirty="0"/>
              <a:t> predictions were averaged on a per patient basis for mean telomere length (A) and numbers of short (B) and long (C) telomeres. R2 values between averaged predictions and actual values were 0.931 (A), </a:t>
            </a:r>
            <a:r>
              <a:rPr lang="en-US" sz="1200" b="0" i="0" u="none" strike="noStrike" kern="1200" dirty="0">
                <a:solidFill>
                  <a:schemeClr val="tx1"/>
                </a:solidFill>
                <a:effectLst/>
                <a:latin typeface="+mn-lt"/>
                <a:ea typeface="+mn-ea"/>
                <a:cs typeface="+mn-cs"/>
              </a:rPr>
              <a:t>0.877 (B),  and 0.890 (C). Patient IDs not labeled.</a:t>
            </a:r>
          </a:p>
        </p:txBody>
      </p:sp>
      <p:sp>
        <p:nvSpPr>
          <p:cNvPr id="4" name="Slide Number Placeholder 3"/>
          <p:cNvSpPr>
            <a:spLocks noGrp="1"/>
          </p:cNvSpPr>
          <p:nvPr>
            <p:ph type="sldNum" sz="quarter" idx="5"/>
          </p:nvPr>
        </p:nvSpPr>
        <p:spPr/>
        <p:txBody>
          <a:bodyPr/>
          <a:lstStyle/>
          <a:p>
            <a:fld id="{35FDDC12-A443-5E41-9BDB-A23AE0845FA9}" type="slidenum">
              <a:rPr lang="en-US" smtClean="0"/>
              <a:t>19</a:t>
            </a:fld>
            <a:endParaRPr lang="en-US"/>
          </a:p>
        </p:txBody>
      </p:sp>
    </p:spTree>
    <p:extLst>
      <p:ext uri="{BB962C8B-B14F-4D97-AF65-F5344CB8AC3E}">
        <p14:creationId xmlns:p14="http://schemas.microsoft.com/office/powerpoint/2010/main" val="3347700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6. High performance of </a:t>
            </a:r>
            <a:r>
              <a:rPr lang="en-US" b="1" dirty="0" err="1"/>
              <a:t>XGBoost</a:t>
            </a:r>
            <a:r>
              <a:rPr lang="en-US" b="1" dirty="0"/>
              <a:t> models for predicting post-therapy telomeric outcomes in the test set. </a:t>
            </a:r>
            <a:r>
              <a:rPr lang="en-US" b="0" dirty="0" err="1"/>
              <a:t>XGBoost</a:t>
            </a:r>
            <a:r>
              <a:rPr lang="en-US" b="0" dirty="0"/>
              <a:t> models were trained on pre-therapy individual telomere length measurements to predict post-therapy telomeric outcomes. Trained </a:t>
            </a:r>
            <a:r>
              <a:rPr lang="en-US" b="0" dirty="0" err="1"/>
              <a:t>XGBoost</a:t>
            </a:r>
            <a:r>
              <a:rPr lang="en-US" b="0" dirty="0"/>
              <a:t> models were challenged with the test set (new data) to predict post-therapy telomeric outcomes. </a:t>
            </a:r>
            <a:r>
              <a:rPr lang="en-US" b="0" dirty="0" err="1"/>
              <a:t>XGBoost</a:t>
            </a:r>
            <a:r>
              <a:rPr lang="en-US" b="0" dirty="0"/>
              <a:t> predictions were averaged on a per patient basis for mean telomere length (A) and numbers of short (B) and long (C) telomeres. R2 values between averaged predictions and actual values were 0.931 (A), </a:t>
            </a:r>
            <a:r>
              <a:rPr lang="en-US" sz="1200" b="0" i="0" u="none" strike="noStrike" kern="1200" dirty="0">
                <a:solidFill>
                  <a:schemeClr val="tx1"/>
                </a:solidFill>
                <a:effectLst/>
                <a:latin typeface="+mn-lt"/>
                <a:ea typeface="+mn-ea"/>
                <a:cs typeface="+mn-cs"/>
              </a:rPr>
              <a:t>0.877 (B),  and 0.890 (C). Patient IDs not labeled.</a:t>
            </a:r>
          </a:p>
        </p:txBody>
      </p:sp>
      <p:sp>
        <p:nvSpPr>
          <p:cNvPr id="4" name="Slide Number Placeholder 3"/>
          <p:cNvSpPr>
            <a:spLocks noGrp="1"/>
          </p:cNvSpPr>
          <p:nvPr>
            <p:ph type="sldNum" sz="quarter" idx="5"/>
          </p:nvPr>
        </p:nvSpPr>
        <p:spPr/>
        <p:txBody>
          <a:bodyPr/>
          <a:lstStyle/>
          <a:p>
            <a:fld id="{35FDDC12-A443-5E41-9BDB-A23AE0845FA9}" type="slidenum">
              <a:rPr lang="en-US" smtClean="0"/>
              <a:t>20</a:t>
            </a:fld>
            <a:endParaRPr lang="en-US"/>
          </a:p>
        </p:txBody>
      </p:sp>
    </p:spTree>
    <p:extLst>
      <p:ext uri="{BB962C8B-B14F-4D97-AF65-F5344CB8AC3E}">
        <p14:creationId xmlns:p14="http://schemas.microsoft.com/office/powerpoint/2010/main" val="1570528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5. Processing of TeloFISH data for training and testing </a:t>
            </a:r>
            <a:r>
              <a:rPr lang="en-US" b="1" dirty="0" err="1"/>
              <a:t>XGBoost</a:t>
            </a:r>
            <a:r>
              <a:rPr lang="en-US" b="1" dirty="0"/>
              <a:t> models. </a:t>
            </a:r>
            <a:r>
              <a:rPr lang="en-US" b="0" dirty="0"/>
              <a:t>Schematic for our machine learning pipeline with TeloFISH data.</a:t>
            </a:r>
            <a:r>
              <a:rPr lang="en-US" b="1" dirty="0"/>
              <a:t> </a:t>
            </a:r>
            <a:r>
              <a:rPr lang="en-US" b="0" dirty="0"/>
              <a:t>Preprocessed data: Feature 1: Pre-therapy individual telomere lengths measurements; Feature 2: Pre-therapy sample labels (non-irradiated, </a:t>
            </a:r>
            <a:r>
              <a:rPr lang="en-US" b="0" i="1" dirty="0"/>
              <a:t>in vitro </a:t>
            </a:r>
            <a:r>
              <a:rPr lang="en-US" b="0" i="0" dirty="0"/>
              <a:t>irradiated, encoded as 0/1);</a:t>
            </a:r>
            <a:r>
              <a:rPr lang="en-US" b="0" dirty="0"/>
              <a:t> Target: Late post-therapy telomeric outcomes (mean telomere length or numbers of short and long telomeres. Data is randomly shuffled and stratified by patient ID and pre-therapy sample origin; patient ID is stripped after shuffling. Five-fold cross validation was used, and models were evaluated with Mean Absolute Error (MAE) and R2 scores between predicted and true values in the test set. See Materials and Methods and Code availability for model parameters and our implementations in Python.</a:t>
            </a:r>
          </a:p>
        </p:txBody>
      </p:sp>
      <p:sp>
        <p:nvSpPr>
          <p:cNvPr id="4" name="Slide Number Placeholder 3"/>
          <p:cNvSpPr>
            <a:spLocks noGrp="1"/>
          </p:cNvSpPr>
          <p:nvPr>
            <p:ph type="sldNum" sz="quarter" idx="5"/>
          </p:nvPr>
        </p:nvSpPr>
        <p:spPr/>
        <p:txBody>
          <a:bodyPr/>
          <a:lstStyle/>
          <a:p>
            <a:fld id="{35FDDC12-A443-5E41-9BDB-A23AE0845FA9}" type="slidenum">
              <a:rPr lang="en-US" smtClean="0"/>
              <a:t>21</a:t>
            </a:fld>
            <a:endParaRPr lang="en-US"/>
          </a:p>
        </p:txBody>
      </p:sp>
    </p:spTree>
    <p:extLst>
      <p:ext uri="{BB962C8B-B14F-4D97-AF65-F5344CB8AC3E}">
        <p14:creationId xmlns:p14="http://schemas.microsoft.com/office/powerpoint/2010/main" val="8746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1. Longitudinal trends in mean telomere length (TeloFISH) during IMRT for patient cohort. </a:t>
            </a:r>
            <a:r>
              <a:rPr lang="en-US" b="0" dirty="0"/>
              <a:t>Mean telomere length by TeloFISH in cultured T-cells harvested in metaphase (n=50/patient/timepoint) from whole blood of patients (n=15). Each patient’s telomere values were standardized using a pair of BJ1/BJ-hTERT control samples. 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 </a:t>
            </a:r>
            <a:r>
              <a:rPr lang="en-US" b="0" dirty="0"/>
              <a:t>irradiated</a:t>
            </a:r>
            <a:r>
              <a:rPr lang="en-US" b="0" i="0" dirty="0"/>
              <a:t>; 3 B: immediate post-therapy; 4 C: late post-therapy. </a:t>
            </a:r>
            <a:r>
              <a:rPr lang="en-US" b="0" dirty="0"/>
              <a:t>(A) Time-course for all patients. Boxes denote quantiles, horizontal grey lines denote medians. (B) Hierarchical clustering of patients by longitudinal changes in mean telomere length (z-score normalized). (C) Time-course for clustered groups of patients (n=3 and n=11). Center lines denote medians, lighter bands denote confidence intervals. Patient ID 13 not clustered; late post-therapy sample failed to culture. </a:t>
            </a:r>
            <a:r>
              <a:rPr lang="en-US" sz="1200" b="0" i="0" u="none" strike="noStrike" kern="1200" dirty="0">
                <a:solidFill>
                  <a:schemeClr val="tx1"/>
                </a:solidFill>
                <a:effectLst/>
                <a:latin typeface="+mn-lt"/>
                <a:ea typeface="+mn-ea"/>
                <a:cs typeface="+mn-cs"/>
              </a:rPr>
              <a:t>Significance was assessed using a repeated measures ANOVA and post-hoc Tukey’s HSD test.</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2</a:t>
            </a:fld>
            <a:endParaRPr lang="en-US"/>
          </a:p>
        </p:txBody>
      </p:sp>
    </p:spTree>
    <p:extLst>
      <p:ext uri="{BB962C8B-B14F-4D97-AF65-F5344CB8AC3E}">
        <p14:creationId xmlns:p14="http://schemas.microsoft.com/office/powerpoint/2010/main" val="2135447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6. High performance of </a:t>
            </a:r>
            <a:r>
              <a:rPr lang="en-US" b="1" dirty="0" err="1"/>
              <a:t>XGBoost</a:t>
            </a:r>
            <a:r>
              <a:rPr lang="en-US" b="1" dirty="0"/>
              <a:t> models for predicting post-therapy telomeric outcomes in the test set. </a:t>
            </a:r>
            <a:r>
              <a:rPr lang="en-US" b="0" dirty="0" err="1"/>
              <a:t>XGBoost</a:t>
            </a:r>
            <a:r>
              <a:rPr lang="en-US" b="0" dirty="0"/>
              <a:t> models were trained on pre-therapy individual telomere length measurements to predict post-therapy telomeric outcomes. Trained </a:t>
            </a:r>
            <a:r>
              <a:rPr lang="en-US" b="0" dirty="0" err="1"/>
              <a:t>XGBoost</a:t>
            </a:r>
            <a:r>
              <a:rPr lang="en-US" b="0" dirty="0"/>
              <a:t> models were challenged with the test set (new data) to predict post-therapy telomeric outcomes. </a:t>
            </a:r>
            <a:r>
              <a:rPr lang="en-US" b="0" dirty="0" err="1"/>
              <a:t>XGBoost</a:t>
            </a:r>
            <a:r>
              <a:rPr lang="en-US" b="0" dirty="0"/>
              <a:t> predictions were averaged on a per patient basis for mean telomere length (A) and numbers of short (B) and long (C) telomeres. R2 values between averaged predictions and actual values were 0.931 (A), </a:t>
            </a:r>
            <a:r>
              <a:rPr lang="en-US" sz="1200" b="0" i="0" u="none" strike="noStrike" kern="1200" dirty="0">
                <a:solidFill>
                  <a:schemeClr val="tx1"/>
                </a:solidFill>
                <a:effectLst/>
                <a:latin typeface="+mn-lt"/>
                <a:ea typeface="+mn-ea"/>
                <a:cs typeface="+mn-cs"/>
              </a:rPr>
              <a:t>0.877 (B),  and 0.890 (C). Patient IDs not labeled.</a:t>
            </a:r>
          </a:p>
        </p:txBody>
      </p:sp>
      <p:sp>
        <p:nvSpPr>
          <p:cNvPr id="4" name="Slide Number Placeholder 3"/>
          <p:cNvSpPr>
            <a:spLocks noGrp="1"/>
          </p:cNvSpPr>
          <p:nvPr>
            <p:ph type="sldNum" sz="quarter" idx="5"/>
          </p:nvPr>
        </p:nvSpPr>
        <p:spPr/>
        <p:txBody>
          <a:bodyPr/>
          <a:lstStyle/>
          <a:p>
            <a:fld id="{35FDDC12-A443-5E41-9BDB-A23AE0845FA9}" type="slidenum">
              <a:rPr lang="en-US" smtClean="0"/>
              <a:t>22</a:t>
            </a:fld>
            <a:endParaRPr lang="en-US"/>
          </a:p>
        </p:txBody>
      </p:sp>
    </p:spTree>
    <p:extLst>
      <p:ext uri="{BB962C8B-B14F-4D97-AF65-F5344CB8AC3E}">
        <p14:creationId xmlns:p14="http://schemas.microsoft.com/office/powerpoint/2010/main" val="3101788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6. High performance of </a:t>
            </a:r>
            <a:r>
              <a:rPr lang="en-US" b="1" dirty="0" err="1"/>
              <a:t>XGBoost</a:t>
            </a:r>
            <a:r>
              <a:rPr lang="en-US" b="1" dirty="0"/>
              <a:t> models for predicting post-therapy telomeric outcomes in the test set. </a:t>
            </a:r>
            <a:r>
              <a:rPr lang="en-US" b="0" dirty="0" err="1"/>
              <a:t>XGBoost</a:t>
            </a:r>
            <a:r>
              <a:rPr lang="en-US" b="0" dirty="0"/>
              <a:t> models were trained on pre-therapy individual telomere length measurements to predict post-therapy telomeric outcomes. Trained </a:t>
            </a:r>
            <a:r>
              <a:rPr lang="en-US" b="0" dirty="0" err="1"/>
              <a:t>XGBoost</a:t>
            </a:r>
            <a:r>
              <a:rPr lang="en-US" b="0" dirty="0"/>
              <a:t> models were challenged with the test set (new data) to predict post-therapy telomeric outcomes. </a:t>
            </a:r>
            <a:r>
              <a:rPr lang="en-US" b="0" dirty="0" err="1"/>
              <a:t>XGBoost</a:t>
            </a:r>
            <a:r>
              <a:rPr lang="en-US" b="0" dirty="0"/>
              <a:t> predictions were averaged on a per patient basis for mean telomere length (A) and numbers of short (B) and long (C) telomeres. R2 values between averaged predictions and actual values were 0.931 (A), </a:t>
            </a:r>
            <a:r>
              <a:rPr lang="en-US" sz="1200" b="0" i="0" u="none" strike="noStrike" kern="1200" dirty="0">
                <a:solidFill>
                  <a:schemeClr val="tx1"/>
                </a:solidFill>
                <a:effectLst/>
                <a:latin typeface="+mn-lt"/>
                <a:ea typeface="+mn-ea"/>
                <a:cs typeface="+mn-cs"/>
              </a:rPr>
              <a:t>0.877 (B),  and 0.890 (C). Patient IDs not labeled.</a:t>
            </a:r>
          </a:p>
        </p:txBody>
      </p:sp>
      <p:sp>
        <p:nvSpPr>
          <p:cNvPr id="4" name="Slide Number Placeholder 3"/>
          <p:cNvSpPr>
            <a:spLocks noGrp="1"/>
          </p:cNvSpPr>
          <p:nvPr>
            <p:ph type="sldNum" sz="quarter" idx="5"/>
          </p:nvPr>
        </p:nvSpPr>
        <p:spPr/>
        <p:txBody>
          <a:bodyPr/>
          <a:lstStyle/>
          <a:p>
            <a:fld id="{35FDDC12-A443-5E41-9BDB-A23AE0845FA9}" type="slidenum">
              <a:rPr lang="en-US" smtClean="0"/>
              <a:t>23</a:t>
            </a:fld>
            <a:endParaRPr lang="en-US"/>
          </a:p>
        </p:txBody>
      </p:sp>
    </p:spTree>
    <p:extLst>
      <p:ext uri="{BB962C8B-B14F-4D97-AF65-F5344CB8AC3E}">
        <p14:creationId xmlns:p14="http://schemas.microsoft.com/office/powerpoint/2010/main" val="411752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 6. High performance of </a:t>
            </a:r>
            <a:r>
              <a:rPr lang="en-US" b="1" dirty="0" err="1"/>
              <a:t>XGBoost</a:t>
            </a:r>
            <a:r>
              <a:rPr lang="en-US" b="1" dirty="0"/>
              <a:t> models for predicting post-therapy telomeric outcomes in the test set. </a:t>
            </a:r>
            <a:r>
              <a:rPr lang="en-US" b="0" dirty="0" err="1"/>
              <a:t>XGBoost</a:t>
            </a:r>
            <a:r>
              <a:rPr lang="en-US" b="0" dirty="0"/>
              <a:t> models were trained on pre-therapy individual telomere length measurements to predict post-therapy telomeric outcomes. Trained </a:t>
            </a:r>
            <a:r>
              <a:rPr lang="en-US" b="0" dirty="0" err="1"/>
              <a:t>XGBoost</a:t>
            </a:r>
            <a:r>
              <a:rPr lang="en-US" b="0" dirty="0"/>
              <a:t> models were challenged with the test set (new data) to predict post-therapy telomeric outcomes. </a:t>
            </a:r>
            <a:r>
              <a:rPr lang="en-US" b="0" dirty="0" err="1"/>
              <a:t>XGBoost</a:t>
            </a:r>
            <a:r>
              <a:rPr lang="en-US" b="0" dirty="0"/>
              <a:t> predictions were averaged on a per patient basis for mean telomere length (A) and numbers of short (B) and long (C) telomeres. R2 values between averaged predictions and actual values were 0.931 (A), </a:t>
            </a:r>
            <a:r>
              <a:rPr lang="en-US" sz="1200" b="0" i="0" u="none" strike="noStrike" kern="1200" dirty="0">
                <a:solidFill>
                  <a:schemeClr val="tx1"/>
                </a:solidFill>
                <a:effectLst/>
                <a:latin typeface="+mn-lt"/>
                <a:ea typeface="+mn-ea"/>
                <a:cs typeface="+mn-cs"/>
              </a:rPr>
              <a:t>0.877 (B),  and 0.890 (C). Patient IDs not labeled.</a:t>
            </a:r>
          </a:p>
        </p:txBody>
      </p:sp>
      <p:sp>
        <p:nvSpPr>
          <p:cNvPr id="4" name="Slide Number Placeholder 3"/>
          <p:cNvSpPr>
            <a:spLocks noGrp="1"/>
          </p:cNvSpPr>
          <p:nvPr>
            <p:ph type="sldNum" sz="quarter" idx="5"/>
          </p:nvPr>
        </p:nvSpPr>
        <p:spPr/>
        <p:txBody>
          <a:bodyPr/>
          <a:lstStyle/>
          <a:p>
            <a:fld id="{35FDDC12-A443-5E41-9BDB-A23AE0845FA9}" type="slidenum">
              <a:rPr lang="en-US" smtClean="0"/>
              <a:t>24</a:t>
            </a:fld>
            <a:endParaRPr lang="en-US"/>
          </a:p>
        </p:txBody>
      </p:sp>
    </p:spTree>
    <p:extLst>
      <p:ext uri="{BB962C8B-B14F-4D97-AF65-F5344CB8AC3E}">
        <p14:creationId xmlns:p14="http://schemas.microsoft.com/office/powerpoint/2010/main" val="1917974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89cdf2ea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489cdf2ea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directions .. Stem cells , </a:t>
            </a:r>
            <a:endParaRPr dirty="0"/>
          </a:p>
        </p:txBody>
      </p:sp>
    </p:spTree>
    <p:extLst>
      <p:ext uri="{BB962C8B-B14F-4D97-AF65-F5344CB8AC3E}">
        <p14:creationId xmlns:p14="http://schemas.microsoft.com/office/powerpoint/2010/main" val="2409115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Is Telomeres. Telomeres are the ends of linear chromosomes, often called the guardians of the genome, they solve the end replication, and end protection problems. If a cell has active telomerase, as in germ, stem, and cancer cells, then telomeres are replenished after each cell division. If telomerase is not present, then telomeres will shorten after each cell division. As we’re aging our cells are dividing and so telomeres provide a robust marker of aging. When telomeres become critically short, they can potentiate many diseases associated with aging.. As well many diseases can cause telomere shortening – so telomere length captures this interplay</a:t>
            </a:r>
          </a:p>
        </p:txBody>
      </p:sp>
      <p:sp>
        <p:nvSpPr>
          <p:cNvPr id="4" name="Slide Number Placeholder 3"/>
          <p:cNvSpPr>
            <a:spLocks noGrp="1"/>
          </p:cNvSpPr>
          <p:nvPr>
            <p:ph type="sldNum" sz="quarter" idx="5"/>
          </p:nvPr>
        </p:nvSpPr>
        <p:spPr/>
        <p:txBody>
          <a:bodyPr/>
          <a:lstStyle/>
          <a:p>
            <a:fld id="{FCA6AB3F-819C-284C-AE78-7F7833CA3E25}" type="slidenum">
              <a:rPr lang="en-US" smtClean="0"/>
              <a:t>3</a:t>
            </a:fld>
            <a:endParaRPr lang="en-US"/>
          </a:p>
        </p:txBody>
      </p:sp>
    </p:spTree>
    <p:extLst>
      <p:ext uri="{BB962C8B-B14F-4D97-AF65-F5344CB8AC3E}">
        <p14:creationId xmlns:p14="http://schemas.microsoft.com/office/powerpoint/2010/main" val="321390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Is Telomeres. Telomeres are the ends of linear chromosomes, often called the guardians of the genome, they solve the end replication, and end protection problems. If a cell has active telomerase, as in germ, stem, and cancer cells, then telomeres are replenished after each cell division. If telomerase is not present, then telomeres will shorten after each cell division. As we’re aging our cells are dividing and so telomeres provide a robust marker of aging. When telomeres become critically short, they can potentiate many diseases associated with aging.. As well many diseases can cause telomere shortening – so telomere length captures this interplay</a:t>
            </a:r>
          </a:p>
        </p:txBody>
      </p:sp>
      <p:sp>
        <p:nvSpPr>
          <p:cNvPr id="4" name="Slide Number Placeholder 3"/>
          <p:cNvSpPr>
            <a:spLocks noGrp="1"/>
          </p:cNvSpPr>
          <p:nvPr>
            <p:ph type="sldNum" sz="quarter" idx="5"/>
          </p:nvPr>
        </p:nvSpPr>
        <p:spPr/>
        <p:txBody>
          <a:bodyPr/>
          <a:lstStyle/>
          <a:p>
            <a:fld id="{FCA6AB3F-819C-284C-AE78-7F7833CA3E25}" type="slidenum">
              <a:rPr lang="en-US" smtClean="0"/>
              <a:t>4</a:t>
            </a:fld>
            <a:endParaRPr lang="en-US"/>
          </a:p>
        </p:txBody>
      </p:sp>
    </p:spTree>
    <p:extLst>
      <p:ext uri="{BB962C8B-B14F-4D97-AF65-F5344CB8AC3E}">
        <p14:creationId xmlns:p14="http://schemas.microsoft.com/office/powerpoint/2010/main" val="3869195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Telomeres can shorten in response to environmental exposures, as well as lifestyle choices; so telomeres capture aging, age-related diseases, and environmental exposures.. This would include the unique stressors of spaceflight</a:t>
            </a:r>
          </a:p>
        </p:txBody>
      </p:sp>
      <p:sp>
        <p:nvSpPr>
          <p:cNvPr id="4" name="Slide Number Placeholder 3"/>
          <p:cNvSpPr>
            <a:spLocks noGrp="1"/>
          </p:cNvSpPr>
          <p:nvPr>
            <p:ph type="sldNum" sz="quarter" idx="5"/>
          </p:nvPr>
        </p:nvSpPr>
        <p:spPr/>
        <p:txBody>
          <a:bodyPr/>
          <a:lstStyle/>
          <a:p>
            <a:fld id="{FCA6AB3F-819C-284C-AE78-7F7833CA3E25}" type="slidenum">
              <a:rPr lang="en-US" smtClean="0"/>
              <a:t>5</a:t>
            </a:fld>
            <a:endParaRPr lang="en-US"/>
          </a:p>
        </p:txBody>
      </p:sp>
    </p:spTree>
    <p:extLst>
      <p:ext uri="{BB962C8B-B14F-4D97-AF65-F5344CB8AC3E}">
        <p14:creationId xmlns:p14="http://schemas.microsoft.com/office/powerpoint/2010/main" val="215417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Telomeres can shorten in response to environmental exposures, as well as lifestyle choices; so telomeres capture aging, age-related diseases, and environmental exposures.. This would include the unique stressors of spaceflight</a:t>
            </a:r>
          </a:p>
        </p:txBody>
      </p:sp>
      <p:sp>
        <p:nvSpPr>
          <p:cNvPr id="4" name="Slide Number Placeholder 3"/>
          <p:cNvSpPr>
            <a:spLocks noGrp="1"/>
          </p:cNvSpPr>
          <p:nvPr>
            <p:ph type="sldNum" sz="quarter" idx="5"/>
          </p:nvPr>
        </p:nvSpPr>
        <p:spPr/>
        <p:txBody>
          <a:bodyPr/>
          <a:lstStyle/>
          <a:p>
            <a:fld id="{FCA6AB3F-819C-284C-AE78-7F7833CA3E25}" type="slidenum">
              <a:rPr lang="en-US" smtClean="0"/>
              <a:t>6</a:t>
            </a:fld>
            <a:endParaRPr lang="en-US"/>
          </a:p>
        </p:txBody>
      </p:sp>
    </p:spTree>
    <p:extLst>
      <p:ext uri="{BB962C8B-B14F-4D97-AF65-F5344CB8AC3E}">
        <p14:creationId xmlns:p14="http://schemas.microsoft.com/office/powerpoint/2010/main" val="2739305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streams for our sample analyses.. First from whole blood we extract peripheral blood </a:t>
            </a:r>
            <a:r>
              <a:rPr lang="en-US" dirty="0" err="1"/>
              <a:t>mononucleocytes</a:t>
            </a:r>
            <a:r>
              <a:rPr lang="en-US" dirty="0"/>
              <a:t> (PBMCS), a radiation sensitive cell type, and subject these to telomere length analyses by qPCR and telomerase activity analysis by TRAP; I am focusing on telomere length today. We also stimulate and harvest T-cells and subject these to telomere FISH for analyzing individual telomere </a:t>
            </a:r>
            <a:r>
              <a:rPr lang="en-US" dirty="0" err="1"/>
              <a:t>legnths</a:t>
            </a:r>
            <a:r>
              <a:rPr lang="en-US" dirty="0"/>
              <a:t> and directional genomic hybridization for chromosome aberrations; these are cytogenetics, fluorescence microscopy based techniques. All of the data is passed through python scripts </a:t>
            </a:r>
            <a:r>
              <a:rPr lang="en-US" dirty="0" err="1"/>
              <a:t>Ive</a:t>
            </a:r>
            <a:r>
              <a:rPr lang="en-US" dirty="0"/>
              <a:t> made which assist with data compiling and analyses</a:t>
            </a:r>
          </a:p>
        </p:txBody>
      </p:sp>
      <p:sp>
        <p:nvSpPr>
          <p:cNvPr id="4" name="Slide Number Placeholder 3"/>
          <p:cNvSpPr>
            <a:spLocks noGrp="1"/>
          </p:cNvSpPr>
          <p:nvPr>
            <p:ph type="sldNum" sz="quarter" idx="5"/>
          </p:nvPr>
        </p:nvSpPr>
        <p:spPr/>
        <p:txBody>
          <a:bodyPr/>
          <a:lstStyle/>
          <a:p>
            <a:fld id="{FCA6AB3F-819C-284C-AE78-7F7833CA3E25}" type="slidenum">
              <a:rPr lang="en-US" smtClean="0"/>
              <a:t>7</a:t>
            </a:fld>
            <a:endParaRPr lang="en-US"/>
          </a:p>
        </p:txBody>
      </p:sp>
    </p:spTree>
    <p:extLst>
      <p:ext uri="{BB962C8B-B14F-4D97-AF65-F5344CB8AC3E}">
        <p14:creationId xmlns:p14="http://schemas.microsoft.com/office/powerpoint/2010/main" val="3707875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streams for our sample analyses.. First from whole blood we extract peripheral blood </a:t>
            </a:r>
            <a:r>
              <a:rPr lang="en-US" dirty="0" err="1"/>
              <a:t>mononucleocytes</a:t>
            </a:r>
            <a:r>
              <a:rPr lang="en-US" dirty="0"/>
              <a:t> (PBMCS), a radiation sensitive cell type, and subject these to telomere length analyses by qPCR and telomerase activity analysis by TRAP; I am focusing on telomere length today. We also stimulate and harvest T-cells and subject these to telomere FISH for analyzing individual telomere </a:t>
            </a:r>
            <a:r>
              <a:rPr lang="en-US" dirty="0" err="1"/>
              <a:t>legnths</a:t>
            </a:r>
            <a:r>
              <a:rPr lang="en-US" dirty="0"/>
              <a:t> and directional genomic hybridization for chromosome aberrations; these are cytogenetics, fluorescence microscopy based techniques. All of the data is passed through python scripts </a:t>
            </a:r>
            <a:r>
              <a:rPr lang="en-US" dirty="0" err="1"/>
              <a:t>Ive</a:t>
            </a:r>
            <a:r>
              <a:rPr lang="en-US" dirty="0"/>
              <a:t> made which assist with data compiling and analyses</a:t>
            </a:r>
          </a:p>
        </p:txBody>
      </p:sp>
      <p:sp>
        <p:nvSpPr>
          <p:cNvPr id="4" name="Slide Number Placeholder 3"/>
          <p:cNvSpPr>
            <a:spLocks noGrp="1"/>
          </p:cNvSpPr>
          <p:nvPr>
            <p:ph type="sldNum" sz="quarter" idx="5"/>
          </p:nvPr>
        </p:nvSpPr>
        <p:spPr/>
        <p:txBody>
          <a:bodyPr/>
          <a:lstStyle/>
          <a:p>
            <a:fld id="{FCA6AB3F-819C-284C-AE78-7F7833CA3E25}" type="slidenum">
              <a:rPr lang="en-US" smtClean="0"/>
              <a:t>8</a:t>
            </a:fld>
            <a:endParaRPr lang="en-US"/>
          </a:p>
        </p:txBody>
      </p:sp>
    </p:spTree>
    <p:extLst>
      <p:ext uri="{BB962C8B-B14F-4D97-AF65-F5344CB8AC3E}">
        <p14:creationId xmlns:p14="http://schemas.microsoft.com/office/powerpoint/2010/main" val="315981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Fig 3. Longitudinal trends in numbers of short and long telomeres (TeloFISH) during IMRT for patient cohort. </a:t>
            </a:r>
            <a:r>
              <a:rPr lang="en-US" b="0" dirty="0"/>
              <a:t>Numbers of short and long telomeres feature engineered from individual telomere length distributions per patient.</a:t>
            </a:r>
            <a:r>
              <a:rPr lang="en-US" sz="1200" b="0" i="0" u="none" strike="noStrike" kern="1200" dirty="0">
                <a:solidFill>
                  <a:schemeClr val="tx1"/>
                </a:solidFill>
                <a:effectLst/>
                <a:latin typeface="+mn-lt"/>
                <a:ea typeface="+mn-ea"/>
                <a:cs typeface="+mn-cs"/>
              </a:rPr>
              <a:t> </a:t>
            </a:r>
            <a:r>
              <a:rPr lang="en-US" b="0" dirty="0"/>
              <a:t>1 non </a:t>
            </a:r>
            <a:r>
              <a:rPr lang="en-US" b="0" dirty="0" err="1"/>
              <a:t>irrad</a:t>
            </a:r>
            <a:r>
              <a:rPr lang="en-US" b="0" dirty="0"/>
              <a:t>: pre-therapy non-irradiated; 2 </a:t>
            </a:r>
            <a:r>
              <a:rPr lang="en-US" b="0" dirty="0" err="1"/>
              <a:t>irrad</a:t>
            </a:r>
            <a:r>
              <a:rPr lang="en-US" b="0" dirty="0"/>
              <a:t> @ 4 </a:t>
            </a:r>
            <a:r>
              <a:rPr lang="en-US" b="0" dirty="0" err="1"/>
              <a:t>Gy</a:t>
            </a:r>
            <a:r>
              <a:rPr lang="en-US" b="0" dirty="0"/>
              <a:t>: pre-therapy </a:t>
            </a:r>
            <a:r>
              <a:rPr lang="en-US" b="0" i="1" dirty="0"/>
              <a:t>in vitro </a:t>
            </a:r>
            <a:r>
              <a:rPr lang="en-US" b="0" dirty="0"/>
              <a:t>irradiated</a:t>
            </a:r>
            <a:r>
              <a:rPr lang="en-US" b="0" i="0" dirty="0"/>
              <a:t>; 3 B: immediate post-therapy; 4 C: late post-therapy. Shortest (yellow), mid-length (blue), and longest (red) telomeres were feature engineered per patient (n=15) (see Materials and Methods). </a:t>
            </a:r>
            <a:r>
              <a:rPr lang="en-US" dirty="0"/>
              <a:t>(A) Counts of short, medium, and long telomeres, 4600 individual telomeres per patient (n=15) per time point. </a:t>
            </a:r>
            <a:r>
              <a:rPr lang="en-US" sz="1200" b="0" i="0" u="none" strike="noStrike" kern="1200" dirty="0">
                <a:solidFill>
                  <a:schemeClr val="tx1"/>
                </a:solidFill>
                <a:effectLst/>
                <a:latin typeface="+mn-lt"/>
                <a:ea typeface="+mn-ea"/>
                <a:cs typeface="+mn-cs"/>
              </a:rPr>
              <a:t>Significance was assessed for counts of short and long telomere using a square-root transformation and a repeated measures ANOVA with post-hoc Tukey’s HSD test. </a:t>
            </a:r>
            <a:r>
              <a:rPr lang="en-US" b="0" dirty="0"/>
              <a:t>Hierarchical clustering of patients by longitudinal changes in numbers of short telomeres (B) and long telomeres (D) (z-score normalized). Time-courses of patient groups (n=3 and n=11) clustered by numbers of short (C) and long (E) telomeres. Patient ID 13 not clustered; late post-therapy sample failed to culture. Center lines denote medians and lighter bands denote confidence intervals.</a:t>
            </a:r>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10</a:t>
            </a:fld>
            <a:endParaRPr lang="en-US"/>
          </a:p>
        </p:txBody>
      </p:sp>
    </p:spTree>
    <p:extLst>
      <p:ext uri="{BB962C8B-B14F-4D97-AF65-F5344CB8AC3E}">
        <p14:creationId xmlns:p14="http://schemas.microsoft.com/office/powerpoint/2010/main" val="492527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868FF-2CDD-2748-AE24-F13642207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89EDEB-003A-7443-B869-15B539AB55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EBBCD7-CBE7-344B-8D3C-EADD70B62444}"/>
              </a:ext>
            </a:extLst>
          </p:cNvPr>
          <p:cNvSpPr>
            <a:spLocks noGrp="1"/>
          </p:cNvSpPr>
          <p:nvPr>
            <p:ph type="dt" sz="half" idx="10"/>
          </p:nvPr>
        </p:nvSpPr>
        <p:spPr/>
        <p:txBody>
          <a:bodyPr/>
          <a:lstStyle/>
          <a:p>
            <a:fld id="{56924DBE-DEFB-C14E-A97E-2A0E85AAE1CB}" type="datetimeFigureOut">
              <a:rPr lang="en-US" smtClean="0"/>
              <a:t>3/27/20</a:t>
            </a:fld>
            <a:endParaRPr lang="en-US"/>
          </a:p>
        </p:txBody>
      </p:sp>
      <p:sp>
        <p:nvSpPr>
          <p:cNvPr id="5" name="Footer Placeholder 4">
            <a:extLst>
              <a:ext uri="{FF2B5EF4-FFF2-40B4-BE49-F238E27FC236}">
                <a16:creationId xmlns:a16="http://schemas.microsoft.com/office/drawing/2014/main" id="{057B7B44-FC59-F34B-9E72-740E50101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41BF3-008D-2D42-B401-FD206AD7965E}"/>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650384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5D01-04A0-B64A-BFB6-483854EB19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5E3611-0278-A644-BFC0-D4ED578D98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10E2F-EEF9-3145-87CE-D9BEA722375D}"/>
              </a:ext>
            </a:extLst>
          </p:cNvPr>
          <p:cNvSpPr>
            <a:spLocks noGrp="1"/>
          </p:cNvSpPr>
          <p:nvPr>
            <p:ph type="dt" sz="half" idx="10"/>
          </p:nvPr>
        </p:nvSpPr>
        <p:spPr/>
        <p:txBody>
          <a:bodyPr/>
          <a:lstStyle/>
          <a:p>
            <a:fld id="{56924DBE-DEFB-C14E-A97E-2A0E85AAE1CB}" type="datetimeFigureOut">
              <a:rPr lang="en-US" smtClean="0"/>
              <a:t>3/27/20</a:t>
            </a:fld>
            <a:endParaRPr lang="en-US"/>
          </a:p>
        </p:txBody>
      </p:sp>
      <p:sp>
        <p:nvSpPr>
          <p:cNvPr id="5" name="Footer Placeholder 4">
            <a:extLst>
              <a:ext uri="{FF2B5EF4-FFF2-40B4-BE49-F238E27FC236}">
                <a16:creationId xmlns:a16="http://schemas.microsoft.com/office/drawing/2014/main" id="{D765038E-FCBB-E245-8F15-4AF64F9A2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878B4-5283-EE4A-A5F6-64BD6B8F0AE8}"/>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725858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2B3C1B-72C0-AF4A-8E82-6A334EC342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1C49E1-252E-C545-B8F8-5B37FB1F8F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065318-5FFA-7E4D-A57D-4224142C4180}"/>
              </a:ext>
            </a:extLst>
          </p:cNvPr>
          <p:cNvSpPr>
            <a:spLocks noGrp="1"/>
          </p:cNvSpPr>
          <p:nvPr>
            <p:ph type="dt" sz="half" idx="10"/>
          </p:nvPr>
        </p:nvSpPr>
        <p:spPr/>
        <p:txBody>
          <a:bodyPr/>
          <a:lstStyle/>
          <a:p>
            <a:fld id="{56924DBE-DEFB-C14E-A97E-2A0E85AAE1CB}" type="datetimeFigureOut">
              <a:rPr lang="en-US" smtClean="0"/>
              <a:t>3/27/20</a:t>
            </a:fld>
            <a:endParaRPr lang="en-US"/>
          </a:p>
        </p:txBody>
      </p:sp>
      <p:sp>
        <p:nvSpPr>
          <p:cNvPr id="5" name="Footer Placeholder 4">
            <a:extLst>
              <a:ext uri="{FF2B5EF4-FFF2-40B4-BE49-F238E27FC236}">
                <a16:creationId xmlns:a16="http://schemas.microsoft.com/office/drawing/2014/main" id="{4E48D148-C6E1-4240-836F-12B2FDB6CA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059A4-624B-8A40-B451-F9C0E33B2400}"/>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320249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4CA16-8A62-B049-81EF-E9A47DD6B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5DBD84-B921-004D-9631-567577B872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2AF31-DE49-FC49-AFFC-2955DBC14B60}"/>
              </a:ext>
            </a:extLst>
          </p:cNvPr>
          <p:cNvSpPr>
            <a:spLocks noGrp="1"/>
          </p:cNvSpPr>
          <p:nvPr>
            <p:ph type="dt" sz="half" idx="10"/>
          </p:nvPr>
        </p:nvSpPr>
        <p:spPr/>
        <p:txBody>
          <a:bodyPr/>
          <a:lstStyle/>
          <a:p>
            <a:fld id="{56924DBE-DEFB-C14E-A97E-2A0E85AAE1CB}" type="datetimeFigureOut">
              <a:rPr lang="en-US" smtClean="0"/>
              <a:t>3/27/20</a:t>
            </a:fld>
            <a:endParaRPr lang="en-US"/>
          </a:p>
        </p:txBody>
      </p:sp>
      <p:sp>
        <p:nvSpPr>
          <p:cNvPr id="5" name="Footer Placeholder 4">
            <a:extLst>
              <a:ext uri="{FF2B5EF4-FFF2-40B4-BE49-F238E27FC236}">
                <a16:creationId xmlns:a16="http://schemas.microsoft.com/office/drawing/2014/main" id="{D07767DD-A698-0A48-B090-608692CB7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457FB4-C9F1-BB4F-BE01-9AE36331137B}"/>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195450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4144-4432-CB41-B415-6CBDC798E1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3975BD-1FED-874E-983C-9E0BF09CB2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BB2B51-483C-AF4A-A99A-DFA66CC3ADD4}"/>
              </a:ext>
            </a:extLst>
          </p:cNvPr>
          <p:cNvSpPr>
            <a:spLocks noGrp="1"/>
          </p:cNvSpPr>
          <p:nvPr>
            <p:ph type="dt" sz="half" idx="10"/>
          </p:nvPr>
        </p:nvSpPr>
        <p:spPr/>
        <p:txBody>
          <a:bodyPr/>
          <a:lstStyle/>
          <a:p>
            <a:fld id="{56924DBE-DEFB-C14E-A97E-2A0E85AAE1CB}" type="datetimeFigureOut">
              <a:rPr lang="en-US" smtClean="0"/>
              <a:t>3/27/20</a:t>
            </a:fld>
            <a:endParaRPr lang="en-US"/>
          </a:p>
        </p:txBody>
      </p:sp>
      <p:sp>
        <p:nvSpPr>
          <p:cNvPr id="5" name="Footer Placeholder 4">
            <a:extLst>
              <a:ext uri="{FF2B5EF4-FFF2-40B4-BE49-F238E27FC236}">
                <a16:creationId xmlns:a16="http://schemas.microsoft.com/office/drawing/2014/main" id="{603B08BF-25A2-514E-8C45-3C03B08998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4F71A-E004-1F4F-B574-E36037164EBF}"/>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029683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939B5-D105-E047-BBB9-72F47C205A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7A050F-9870-004E-903E-038EE28E3F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AA8DA1-95D8-5A49-A292-4A48435400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F80C5-FC1C-B649-AA7C-2ACEDBD528C0}"/>
              </a:ext>
            </a:extLst>
          </p:cNvPr>
          <p:cNvSpPr>
            <a:spLocks noGrp="1"/>
          </p:cNvSpPr>
          <p:nvPr>
            <p:ph type="dt" sz="half" idx="10"/>
          </p:nvPr>
        </p:nvSpPr>
        <p:spPr/>
        <p:txBody>
          <a:bodyPr/>
          <a:lstStyle/>
          <a:p>
            <a:fld id="{56924DBE-DEFB-C14E-A97E-2A0E85AAE1CB}" type="datetimeFigureOut">
              <a:rPr lang="en-US" smtClean="0"/>
              <a:t>3/27/20</a:t>
            </a:fld>
            <a:endParaRPr lang="en-US"/>
          </a:p>
        </p:txBody>
      </p:sp>
      <p:sp>
        <p:nvSpPr>
          <p:cNvPr id="6" name="Footer Placeholder 5">
            <a:extLst>
              <a:ext uri="{FF2B5EF4-FFF2-40B4-BE49-F238E27FC236}">
                <a16:creationId xmlns:a16="http://schemas.microsoft.com/office/drawing/2014/main" id="{093B9CD4-5314-F74C-9495-57B146513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0E838E-1AE2-AC4E-BB4E-BBB68567005F}"/>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6503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35EF8-8D3B-024D-81FE-12C60A28CB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3FAD65-DB34-6B4C-8C84-C72F380BE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189DF4-2785-0142-A1B3-2039855FB1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5DB149-ACF8-5B45-856F-49EC0C0180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5787D-9E59-2647-9225-ECC48B7EDB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2466D-F43D-EF44-897E-87C9F9C3EB27}"/>
              </a:ext>
            </a:extLst>
          </p:cNvPr>
          <p:cNvSpPr>
            <a:spLocks noGrp="1"/>
          </p:cNvSpPr>
          <p:nvPr>
            <p:ph type="dt" sz="half" idx="10"/>
          </p:nvPr>
        </p:nvSpPr>
        <p:spPr/>
        <p:txBody>
          <a:bodyPr/>
          <a:lstStyle/>
          <a:p>
            <a:fld id="{56924DBE-DEFB-C14E-A97E-2A0E85AAE1CB}" type="datetimeFigureOut">
              <a:rPr lang="en-US" smtClean="0"/>
              <a:t>3/27/20</a:t>
            </a:fld>
            <a:endParaRPr lang="en-US"/>
          </a:p>
        </p:txBody>
      </p:sp>
      <p:sp>
        <p:nvSpPr>
          <p:cNvPr id="8" name="Footer Placeholder 7">
            <a:extLst>
              <a:ext uri="{FF2B5EF4-FFF2-40B4-BE49-F238E27FC236}">
                <a16:creationId xmlns:a16="http://schemas.microsoft.com/office/drawing/2014/main" id="{D725701A-EE95-404F-A608-7AACD02632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D2E9C8-36A9-FD49-9E1A-8492A62E1830}"/>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3785467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FA79-4E77-3241-88C9-1445C9B0A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C9722C-7C8A-EB40-AAFF-16AC2FBC4915}"/>
              </a:ext>
            </a:extLst>
          </p:cNvPr>
          <p:cNvSpPr>
            <a:spLocks noGrp="1"/>
          </p:cNvSpPr>
          <p:nvPr>
            <p:ph type="dt" sz="half" idx="10"/>
          </p:nvPr>
        </p:nvSpPr>
        <p:spPr/>
        <p:txBody>
          <a:bodyPr/>
          <a:lstStyle/>
          <a:p>
            <a:fld id="{56924DBE-DEFB-C14E-A97E-2A0E85AAE1CB}" type="datetimeFigureOut">
              <a:rPr lang="en-US" smtClean="0"/>
              <a:t>3/27/20</a:t>
            </a:fld>
            <a:endParaRPr lang="en-US"/>
          </a:p>
        </p:txBody>
      </p:sp>
      <p:sp>
        <p:nvSpPr>
          <p:cNvPr id="4" name="Footer Placeholder 3">
            <a:extLst>
              <a:ext uri="{FF2B5EF4-FFF2-40B4-BE49-F238E27FC236}">
                <a16:creationId xmlns:a16="http://schemas.microsoft.com/office/drawing/2014/main" id="{5C164828-DC41-7842-8D97-9E66EC927D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05BA87-1E4C-7146-B0F9-1AD17825B5A1}"/>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028601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4AE87F-DB9F-2242-9A69-8B8DB7AEA81F}"/>
              </a:ext>
            </a:extLst>
          </p:cNvPr>
          <p:cNvSpPr>
            <a:spLocks noGrp="1"/>
          </p:cNvSpPr>
          <p:nvPr>
            <p:ph type="dt" sz="half" idx="10"/>
          </p:nvPr>
        </p:nvSpPr>
        <p:spPr/>
        <p:txBody>
          <a:bodyPr/>
          <a:lstStyle/>
          <a:p>
            <a:fld id="{56924DBE-DEFB-C14E-A97E-2A0E85AAE1CB}" type="datetimeFigureOut">
              <a:rPr lang="en-US" smtClean="0"/>
              <a:t>3/27/20</a:t>
            </a:fld>
            <a:endParaRPr lang="en-US"/>
          </a:p>
        </p:txBody>
      </p:sp>
      <p:sp>
        <p:nvSpPr>
          <p:cNvPr id="3" name="Footer Placeholder 2">
            <a:extLst>
              <a:ext uri="{FF2B5EF4-FFF2-40B4-BE49-F238E27FC236}">
                <a16:creationId xmlns:a16="http://schemas.microsoft.com/office/drawing/2014/main" id="{9DA0A6EB-E9AD-564C-8339-931E782E5F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A38996-4F01-1C44-9856-BE6635818687}"/>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163449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6456-4F74-BF48-8F4B-9836183D2C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A4E15-C748-E44E-8AA9-C3991A9A1D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74F9C-E61B-EC4E-B972-7BA291F1F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7A2E73-5882-D048-9FFC-8E8586D1E250}"/>
              </a:ext>
            </a:extLst>
          </p:cNvPr>
          <p:cNvSpPr>
            <a:spLocks noGrp="1"/>
          </p:cNvSpPr>
          <p:nvPr>
            <p:ph type="dt" sz="half" idx="10"/>
          </p:nvPr>
        </p:nvSpPr>
        <p:spPr/>
        <p:txBody>
          <a:bodyPr/>
          <a:lstStyle/>
          <a:p>
            <a:fld id="{56924DBE-DEFB-C14E-A97E-2A0E85AAE1CB}" type="datetimeFigureOut">
              <a:rPr lang="en-US" smtClean="0"/>
              <a:t>3/27/20</a:t>
            </a:fld>
            <a:endParaRPr lang="en-US"/>
          </a:p>
        </p:txBody>
      </p:sp>
      <p:sp>
        <p:nvSpPr>
          <p:cNvPr id="6" name="Footer Placeholder 5">
            <a:extLst>
              <a:ext uri="{FF2B5EF4-FFF2-40B4-BE49-F238E27FC236}">
                <a16:creationId xmlns:a16="http://schemas.microsoft.com/office/drawing/2014/main" id="{066F732B-AA73-A44A-986D-A284E4D32D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58956-747E-5F4B-8217-09C1A2BC111F}"/>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155905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C9DF-25CE-7742-B65F-7BC9B7942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62C32-2FA3-5747-870A-872F83CA2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98CC93-9E6E-B549-896B-C0FF8EF72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5D86BC-BD03-E248-A093-5BEA88E6C99F}"/>
              </a:ext>
            </a:extLst>
          </p:cNvPr>
          <p:cNvSpPr>
            <a:spLocks noGrp="1"/>
          </p:cNvSpPr>
          <p:nvPr>
            <p:ph type="dt" sz="half" idx="10"/>
          </p:nvPr>
        </p:nvSpPr>
        <p:spPr/>
        <p:txBody>
          <a:bodyPr/>
          <a:lstStyle/>
          <a:p>
            <a:fld id="{56924DBE-DEFB-C14E-A97E-2A0E85AAE1CB}" type="datetimeFigureOut">
              <a:rPr lang="en-US" smtClean="0"/>
              <a:t>3/27/20</a:t>
            </a:fld>
            <a:endParaRPr lang="en-US"/>
          </a:p>
        </p:txBody>
      </p:sp>
      <p:sp>
        <p:nvSpPr>
          <p:cNvPr id="6" name="Footer Placeholder 5">
            <a:extLst>
              <a:ext uri="{FF2B5EF4-FFF2-40B4-BE49-F238E27FC236}">
                <a16:creationId xmlns:a16="http://schemas.microsoft.com/office/drawing/2014/main" id="{69AD2459-A36B-3648-99E1-48DC55E86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8EE74-477C-5B46-AB72-6251FD689DC0}"/>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123785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862414-50C5-8F48-BEDD-B4B6ECD9ED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C34E81-4EE0-A54E-8711-062236255A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1A019-EBB4-D04A-B927-E3472886B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924DBE-DEFB-C14E-A97E-2A0E85AAE1CB}" type="datetimeFigureOut">
              <a:rPr lang="en-US" smtClean="0"/>
              <a:t>3/27/20</a:t>
            </a:fld>
            <a:endParaRPr lang="en-US"/>
          </a:p>
        </p:txBody>
      </p:sp>
      <p:sp>
        <p:nvSpPr>
          <p:cNvPr id="5" name="Footer Placeholder 4">
            <a:extLst>
              <a:ext uri="{FF2B5EF4-FFF2-40B4-BE49-F238E27FC236}">
                <a16:creationId xmlns:a16="http://schemas.microsoft.com/office/drawing/2014/main" id="{7274F3CC-59D4-B34D-BD0B-89AD52C030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CF0DBC-320E-D044-83DE-87F4511AF9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2E13C-2BAC-AD4E-AF3F-B1032AC905E2}" type="slidenum">
              <a:rPr lang="en-US" smtClean="0"/>
              <a:t>‹#›</a:t>
            </a:fld>
            <a:endParaRPr lang="en-US"/>
          </a:p>
        </p:txBody>
      </p:sp>
    </p:spTree>
    <p:extLst>
      <p:ext uri="{BB962C8B-B14F-4D97-AF65-F5344CB8AC3E}">
        <p14:creationId xmlns:p14="http://schemas.microsoft.com/office/powerpoint/2010/main" val="497179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6F81477-AF51-424D-AF0D-54256C07ACCB}"/>
              </a:ext>
            </a:extLst>
          </p:cNvPr>
          <p:cNvSpPr txBox="1"/>
          <p:nvPr/>
        </p:nvSpPr>
        <p:spPr>
          <a:xfrm>
            <a:off x="250031" y="177161"/>
            <a:ext cx="11691937" cy="1569660"/>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3200" b="1" dirty="0">
                <a:latin typeface="Arial" panose="020B0604020202020204" pitchFamily="34" charset="0"/>
                <a:cs typeface="Arial" panose="020B0604020202020204" pitchFamily="34" charset="0"/>
              </a:rPr>
              <a:t>TELOMERE LENGTH AND MACHINE LEARNING </a:t>
            </a:r>
          </a:p>
          <a:p>
            <a:pPr algn="ctr"/>
            <a:r>
              <a:rPr lang="en-US" sz="3200" b="1" dirty="0">
                <a:latin typeface="Arial" panose="020B0604020202020204" pitchFamily="34" charset="0"/>
                <a:cs typeface="Arial" panose="020B0604020202020204" pitchFamily="34" charset="0"/>
              </a:rPr>
              <a:t>FOR PREDICTING RADIATION LATE EFFECTS </a:t>
            </a:r>
          </a:p>
          <a:p>
            <a:pPr algn="ctr"/>
            <a:r>
              <a:rPr lang="en-US" sz="3200" b="1" dirty="0">
                <a:latin typeface="Arial" panose="020B0604020202020204" pitchFamily="34" charset="0"/>
                <a:cs typeface="Arial" panose="020B0604020202020204" pitchFamily="34" charset="0"/>
              </a:rPr>
              <a:t>AFTER RADIATION THERAPY</a:t>
            </a:r>
          </a:p>
        </p:txBody>
      </p:sp>
      <p:pic>
        <p:nvPicPr>
          <p:cNvPr id="9" name="Picture 8">
            <a:extLst>
              <a:ext uri="{FF2B5EF4-FFF2-40B4-BE49-F238E27FC236}">
                <a16:creationId xmlns:a16="http://schemas.microsoft.com/office/drawing/2014/main" id="{3673823C-9A47-D943-BF6B-2EAFF914B0C9}"/>
              </a:ext>
            </a:extLst>
          </p:cNvPr>
          <p:cNvPicPr>
            <a:picLocks noChangeAspect="1"/>
          </p:cNvPicPr>
          <p:nvPr/>
        </p:nvPicPr>
        <p:blipFill rotWithShape="1">
          <a:blip r:embed="rId3"/>
          <a:srcRect l="90697" b="57162"/>
          <a:stretch/>
        </p:blipFill>
        <p:spPr>
          <a:xfrm>
            <a:off x="10565532" y="3481975"/>
            <a:ext cx="951711" cy="2102476"/>
          </a:xfrm>
          <a:prstGeom prst="rect">
            <a:avLst/>
          </a:prstGeom>
        </p:spPr>
      </p:pic>
      <p:pic>
        <p:nvPicPr>
          <p:cNvPr id="10" name="Picture 9">
            <a:extLst>
              <a:ext uri="{FF2B5EF4-FFF2-40B4-BE49-F238E27FC236}">
                <a16:creationId xmlns:a16="http://schemas.microsoft.com/office/drawing/2014/main" id="{CEEB884F-D2BC-C144-91FD-A7E7A7B6288D}"/>
              </a:ext>
            </a:extLst>
          </p:cNvPr>
          <p:cNvPicPr>
            <a:picLocks noChangeAspect="1"/>
          </p:cNvPicPr>
          <p:nvPr/>
        </p:nvPicPr>
        <p:blipFill rotWithShape="1">
          <a:blip r:embed="rId3"/>
          <a:srcRect r="83710" b="48076"/>
          <a:stretch/>
        </p:blipFill>
        <p:spPr>
          <a:xfrm>
            <a:off x="226479" y="3429000"/>
            <a:ext cx="2052298" cy="3138516"/>
          </a:xfrm>
          <a:prstGeom prst="rect">
            <a:avLst/>
          </a:prstGeom>
        </p:spPr>
      </p:pic>
      <p:grpSp>
        <p:nvGrpSpPr>
          <p:cNvPr id="11" name="Group 10">
            <a:extLst>
              <a:ext uri="{FF2B5EF4-FFF2-40B4-BE49-F238E27FC236}">
                <a16:creationId xmlns:a16="http://schemas.microsoft.com/office/drawing/2014/main" id="{EA6B5950-C06B-4C46-8AC2-4A46BAEE4CB1}"/>
              </a:ext>
            </a:extLst>
          </p:cNvPr>
          <p:cNvGrpSpPr/>
          <p:nvPr/>
        </p:nvGrpSpPr>
        <p:grpSpPr>
          <a:xfrm>
            <a:off x="5396005" y="5189833"/>
            <a:ext cx="2052299" cy="1259547"/>
            <a:chOff x="543101" y="1341580"/>
            <a:chExt cx="2353922" cy="1441037"/>
          </a:xfrm>
        </p:grpSpPr>
        <p:grpSp>
          <p:nvGrpSpPr>
            <p:cNvPr id="12" name="Group 11">
              <a:extLst>
                <a:ext uri="{FF2B5EF4-FFF2-40B4-BE49-F238E27FC236}">
                  <a16:creationId xmlns:a16="http://schemas.microsoft.com/office/drawing/2014/main" id="{9AACADAF-407B-334D-94E6-8F65E9C74DE3}"/>
                </a:ext>
              </a:extLst>
            </p:cNvPr>
            <p:cNvGrpSpPr/>
            <p:nvPr/>
          </p:nvGrpSpPr>
          <p:grpSpPr>
            <a:xfrm>
              <a:off x="543101" y="1341580"/>
              <a:ext cx="1516859" cy="1256371"/>
              <a:chOff x="250031" y="2810798"/>
              <a:chExt cx="2681005" cy="2302955"/>
            </a:xfrm>
          </p:grpSpPr>
          <p:pic>
            <p:nvPicPr>
              <p:cNvPr id="14" name="Picture 3">
                <a:extLst>
                  <a:ext uri="{FF2B5EF4-FFF2-40B4-BE49-F238E27FC236}">
                    <a16:creationId xmlns:a16="http://schemas.microsoft.com/office/drawing/2014/main" id="{91ABD01B-AD9A-1349-B1EE-47C76FC22F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00" r="39775" b="68274"/>
              <a:stretch/>
            </p:blipFill>
            <p:spPr bwMode="auto">
              <a:xfrm>
                <a:off x="250031" y="2810798"/>
                <a:ext cx="2681005" cy="23029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extBox 15">
                <a:extLst>
                  <a:ext uri="{FF2B5EF4-FFF2-40B4-BE49-F238E27FC236}">
                    <a16:creationId xmlns:a16="http://schemas.microsoft.com/office/drawing/2014/main" id="{92379ECF-4419-7647-B99C-A580934D744C}"/>
                  </a:ext>
                </a:extLst>
              </p:cNvPr>
              <p:cNvSpPr txBox="1"/>
              <p:nvPr/>
            </p:nvSpPr>
            <p:spPr>
              <a:xfrm>
                <a:off x="1397326" y="3129914"/>
                <a:ext cx="1533710" cy="453953"/>
              </a:xfrm>
              <a:prstGeom prst="rect">
                <a:avLst/>
              </a:prstGeom>
              <a:solidFill>
                <a:schemeClr val="bg1"/>
              </a:solidFill>
            </p:spPr>
            <p:txBody>
              <a:bodyPr wrap="square" rtlCol="0">
                <a:spAutoFit/>
              </a:bodyPr>
              <a:lstStyle/>
              <a:p>
                <a:endParaRPr lang="en-US" dirty="0"/>
              </a:p>
            </p:txBody>
          </p:sp>
        </p:grpSp>
        <p:sp>
          <p:nvSpPr>
            <p:cNvPr id="13" name="TextBox 12">
              <a:extLst>
                <a:ext uri="{FF2B5EF4-FFF2-40B4-BE49-F238E27FC236}">
                  <a16:creationId xmlns:a16="http://schemas.microsoft.com/office/drawing/2014/main" id="{C7841AC3-F1BA-AC46-9265-CE3EE5B44206}"/>
                </a:ext>
              </a:extLst>
            </p:cNvPr>
            <p:cNvSpPr txBox="1"/>
            <p:nvPr/>
          </p:nvSpPr>
          <p:spPr>
            <a:xfrm>
              <a:off x="1823600" y="2413285"/>
              <a:ext cx="1073423" cy="369332"/>
            </a:xfrm>
            <a:prstGeom prst="rect">
              <a:avLst/>
            </a:prstGeom>
            <a:solidFill>
              <a:schemeClr val="bg1"/>
            </a:solidFill>
          </p:spPr>
          <p:txBody>
            <a:bodyPr wrap="square" rtlCol="0">
              <a:spAutoFit/>
            </a:bodyPr>
            <a:lstStyle/>
            <a:p>
              <a:endParaRPr lang="en-US" dirty="0"/>
            </a:p>
          </p:txBody>
        </p:sp>
      </p:grpSp>
      <p:pic>
        <p:nvPicPr>
          <p:cNvPr id="21" name="Picture 3">
            <a:extLst>
              <a:ext uri="{FF2B5EF4-FFF2-40B4-BE49-F238E27FC236}">
                <a16:creationId xmlns:a16="http://schemas.microsoft.com/office/drawing/2014/main" id="{40A34392-5DCE-4B46-9011-2745095AFE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418" r="9794" b="78149"/>
          <a:stretch/>
        </p:blipFill>
        <p:spPr bwMode="auto">
          <a:xfrm>
            <a:off x="8902138" y="5696071"/>
            <a:ext cx="3289862" cy="5068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2" name="Group 21">
            <a:extLst>
              <a:ext uri="{FF2B5EF4-FFF2-40B4-BE49-F238E27FC236}">
                <a16:creationId xmlns:a16="http://schemas.microsoft.com/office/drawing/2014/main" id="{F0CE6857-F93D-A144-B34F-EC1A61C8D2BC}"/>
              </a:ext>
            </a:extLst>
          </p:cNvPr>
          <p:cNvGrpSpPr/>
          <p:nvPr/>
        </p:nvGrpSpPr>
        <p:grpSpPr>
          <a:xfrm>
            <a:off x="8506983" y="6224316"/>
            <a:ext cx="2173051" cy="509148"/>
            <a:chOff x="3113737" y="3592388"/>
            <a:chExt cx="4243946" cy="1115496"/>
          </a:xfrm>
        </p:grpSpPr>
        <p:pic>
          <p:nvPicPr>
            <p:cNvPr id="23" name="Picture 3">
              <a:extLst>
                <a:ext uri="{FF2B5EF4-FFF2-40B4-BE49-F238E27FC236}">
                  <a16:creationId xmlns:a16="http://schemas.microsoft.com/office/drawing/2014/main" id="{DC2199E0-59C2-BC4D-9993-D50F06AFA5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931" t="45317" r="39304" b="32276"/>
            <a:stretch/>
          </p:blipFill>
          <p:spPr bwMode="auto">
            <a:xfrm>
              <a:off x="3113737" y="3592388"/>
              <a:ext cx="4243946" cy="1115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 name="Picture 3">
              <a:extLst>
                <a:ext uri="{FF2B5EF4-FFF2-40B4-BE49-F238E27FC236}">
                  <a16:creationId xmlns:a16="http://schemas.microsoft.com/office/drawing/2014/main" id="{F152DD45-EC66-3E49-8539-4779F2B812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087" t="45316" r="51887" b="43521"/>
            <a:stretch/>
          </p:blipFill>
          <p:spPr bwMode="auto">
            <a:xfrm>
              <a:off x="5832461" y="3594386"/>
              <a:ext cx="452437" cy="555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cxnSp>
        <p:nvCxnSpPr>
          <p:cNvPr id="26" name="Straight Arrow Connector 25">
            <a:extLst>
              <a:ext uri="{FF2B5EF4-FFF2-40B4-BE49-F238E27FC236}">
                <a16:creationId xmlns:a16="http://schemas.microsoft.com/office/drawing/2014/main" id="{EA844A35-9197-2B4F-B760-81DFEBBED109}"/>
              </a:ext>
            </a:extLst>
          </p:cNvPr>
          <p:cNvCxnSpPr>
            <a:cxnSpLocks/>
          </p:cNvCxnSpPr>
          <p:nvPr/>
        </p:nvCxnSpPr>
        <p:spPr>
          <a:xfrm>
            <a:off x="5270632" y="6324013"/>
            <a:ext cx="1445670"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691D9E94-274B-D54A-8A5C-6BF098D499A5}"/>
              </a:ext>
            </a:extLst>
          </p:cNvPr>
          <p:cNvCxnSpPr>
            <a:cxnSpLocks/>
          </p:cNvCxnSpPr>
          <p:nvPr/>
        </p:nvCxnSpPr>
        <p:spPr>
          <a:xfrm>
            <a:off x="3281706" y="6324013"/>
            <a:ext cx="1445670"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620823F2-9CC8-1E4E-B3C4-8A8C812DA0C1}"/>
              </a:ext>
            </a:extLst>
          </p:cNvPr>
          <p:cNvCxnSpPr>
            <a:cxnSpLocks/>
          </p:cNvCxnSpPr>
          <p:nvPr/>
        </p:nvCxnSpPr>
        <p:spPr>
          <a:xfrm>
            <a:off x="7244946" y="6324013"/>
            <a:ext cx="1445670"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2E4D5A17-74A3-324D-81CC-F11A6F124518}"/>
              </a:ext>
            </a:extLst>
          </p:cNvPr>
          <p:cNvSpPr txBox="1"/>
          <p:nvPr/>
        </p:nvSpPr>
        <p:spPr>
          <a:xfrm>
            <a:off x="3941434" y="2029307"/>
            <a:ext cx="4309128" cy="2677656"/>
          </a:xfrm>
          <a:prstGeom prst="rect">
            <a:avLst/>
          </a:prstGeom>
          <a:noFill/>
        </p:spPr>
        <p:txBody>
          <a:bodyPr wrap="none" rtlCol="0">
            <a:spAutoFit/>
          </a:bodyPr>
          <a:lstStyle/>
          <a:p>
            <a:pPr algn="ctr"/>
            <a:r>
              <a:rPr lang="en-US" sz="2800" b="1" dirty="0">
                <a:latin typeface="Arial" panose="020B0604020202020204" pitchFamily="34" charset="0"/>
                <a:cs typeface="Arial" panose="020B0604020202020204" pitchFamily="34" charset="0"/>
              </a:rPr>
              <a:t>JARED JAMES LUXTON</a:t>
            </a:r>
          </a:p>
          <a:p>
            <a:pPr algn="ctr"/>
            <a:r>
              <a:rPr lang="en-US" sz="2800" dirty="0">
                <a:latin typeface="Arial" panose="020B0604020202020204" pitchFamily="34" charset="0"/>
                <a:cs typeface="Arial" panose="020B0604020202020204" pitchFamily="34" charset="0"/>
              </a:rPr>
              <a:t>4</a:t>
            </a:r>
            <a:r>
              <a:rPr lang="en-US" sz="2800" baseline="30000" dirty="0">
                <a:latin typeface="Arial" panose="020B0604020202020204" pitchFamily="34" charset="0"/>
                <a:cs typeface="Arial" panose="020B0604020202020204" pitchFamily="34" charset="0"/>
              </a:rPr>
              <a:t>th</a:t>
            </a:r>
            <a:r>
              <a:rPr lang="en-US" sz="2800" dirty="0">
                <a:latin typeface="Arial" panose="020B0604020202020204" pitchFamily="34" charset="0"/>
                <a:cs typeface="Arial" panose="020B0604020202020204" pitchFamily="34" charset="0"/>
              </a:rPr>
              <a:t> year Ph.D. candidate</a:t>
            </a:r>
          </a:p>
          <a:p>
            <a:pPr algn="ctr"/>
            <a:r>
              <a:rPr lang="en-US" sz="2800" dirty="0">
                <a:latin typeface="Arial" panose="020B0604020202020204" pitchFamily="34" charset="0"/>
                <a:cs typeface="Arial" panose="020B0604020202020204" pitchFamily="34" charset="0"/>
              </a:rPr>
              <a:t>PI: Susan M. Bailey</a:t>
            </a:r>
          </a:p>
          <a:p>
            <a:pPr algn="ctr"/>
            <a:endParaRPr lang="en-US" sz="2800" dirty="0">
              <a:latin typeface="Arial" panose="020B0604020202020204" pitchFamily="34" charset="0"/>
              <a:cs typeface="Arial" panose="020B0604020202020204" pitchFamily="34" charset="0"/>
            </a:endParaRPr>
          </a:p>
          <a:p>
            <a:pPr algn="ctr"/>
            <a:r>
              <a:rPr lang="en-US" sz="2800" dirty="0">
                <a:latin typeface="Arial" panose="020B0604020202020204" pitchFamily="34" charset="0"/>
                <a:cs typeface="Arial" panose="020B0604020202020204" pitchFamily="34" charset="0"/>
              </a:rPr>
              <a:t>ERHS 770 </a:t>
            </a:r>
          </a:p>
          <a:p>
            <a:pPr algn="ctr"/>
            <a:r>
              <a:rPr lang="en-US" sz="2800" dirty="0">
                <a:latin typeface="Arial" panose="020B0604020202020204" pitchFamily="34" charset="0"/>
                <a:cs typeface="Arial" panose="020B0604020202020204" pitchFamily="34" charset="0"/>
              </a:rPr>
              <a:t>03/05/20</a:t>
            </a:r>
          </a:p>
        </p:txBody>
      </p:sp>
    </p:spTree>
    <p:extLst>
      <p:ext uri="{BB962C8B-B14F-4D97-AF65-F5344CB8AC3E}">
        <p14:creationId xmlns:p14="http://schemas.microsoft.com/office/powerpoint/2010/main" val="2481026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028364-2244-1F4B-B3C5-016318801655}"/>
              </a:ext>
            </a:extLst>
          </p:cNvPr>
          <p:cNvPicPr>
            <a:picLocks noChangeAspect="1"/>
          </p:cNvPicPr>
          <p:nvPr/>
        </p:nvPicPr>
        <p:blipFill>
          <a:blip r:embed="rId3"/>
          <a:stretch>
            <a:fillRect/>
          </a:stretch>
        </p:blipFill>
        <p:spPr>
          <a:xfrm>
            <a:off x="5836072" y="1038025"/>
            <a:ext cx="5987087" cy="5359226"/>
          </a:xfrm>
          <a:prstGeom prst="rect">
            <a:avLst/>
          </a:prstGeom>
          <a:solidFill>
            <a:schemeClr val="bg1"/>
          </a:solidFill>
        </p:spPr>
      </p:pic>
      <p:pic>
        <p:nvPicPr>
          <p:cNvPr id="6" name="Picture 5" descr="A picture containing screenshot&#10;&#10;Description automatically generated">
            <a:extLst>
              <a:ext uri="{FF2B5EF4-FFF2-40B4-BE49-F238E27FC236}">
                <a16:creationId xmlns:a16="http://schemas.microsoft.com/office/drawing/2014/main" id="{7191FE1F-E95E-F74C-BE09-D3ED1D6CE07B}"/>
              </a:ext>
            </a:extLst>
          </p:cNvPr>
          <p:cNvPicPr>
            <a:picLocks noChangeAspect="1"/>
          </p:cNvPicPr>
          <p:nvPr/>
        </p:nvPicPr>
        <p:blipFill>
          <a:blip r:embed="rId4"/>
          <a:stretch>
            <a:fillRect/>
          </a:stretch>
        </p:blipFill>
        <p:spPr>
          <a:xfrm>
            <a:off x="207166" y="2260817"/>
            <a:ext cx="5628906" cy="2913641"/>
          </a:xfrm>
          <a:prstGeom prst="rect">
            <a:avLst/>
          </a:prstGeom>
          <a:solidFill>
            <a:schemeClr val="bg1"/>
          </a:solidFill>
        </p:spPr>
      </p:pic>
      <p:sp>
        <p:nvSpPr>
          <p:cNvPr id="7" name="TextBox 6">
            <a:extLst>
              <a:ext uri="{FF2B5EF4-FFF2-40B4-BE49-F238E27FC236}">
                <a16:creationId xmlns:a16="http://schemas.microsoft.com/office/drawing/2014/main" id="{CFF99459-6D0D-D24F-8BA0-D1D29D4E1D2A}"/>
              </a:ext>
            </a:extLst>
          </p:cNvPr>
          <p:cNvSpPr txBox="1"/>
          <p:nvPr/>
        </p:nvSpPr>
        <p:spPr>
          <a:xfrm>
            <a:off x="639081" y="177161"/>
            <a:ext cx="10913838" cy="954107"/>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800" b="1" dirty="0">
                <a:latin typeface="Arial" panose="020B0604020202020204" pitchFamily="34" charset="0"/>
                <a:cs typeface="Arial" panose="020B0604020202020204" pitchFamily="34" charset="0"/>
              </a:rPr>
              <a:t>Clustering by mean telomere length reveals </a:t>
            </a:r>
          </a:p>
          <a:p>
            <a:pPr algn="ctr"/>
            <a:r>
              <a:rPr lang="en-US" sz="2800" b="1" dirty="0">
                <a:latin typeface="Arial" panose="020B0604020202020204" pitchFamily="34" charset="0"/>
                <a:cs typeface="Arial" panose="020B0604020202020204" pitchFamily="34" charset="0"/>
              </a:rPr>
              <a:t>sub-groups of patient responses</a:t>
            </a:r>
          </a:p>
        </p:txBody>
      </p:sp>
      <p:sp>
        <p:nvSpPr>
          <p:cNvPr id="2" name="Left Bracket 1">
            <a:extLst>
              <a:ext uri="{FF2B5EF4-FFF2-40B4-BE49-F238E27FC236}">
                <a16:creationId xmlns:a16="http://schemas.microsoft.com/office/drawing/2014/main" id="{77BCA0C6-14FE-AF47-BDE6-D090765298E8}"/>
              </a:ext>
            </a:extLst>
          </p:cNvPr>
          <p:cNvSpPr/>
          <p:nvPr/>
        </p:nvSpPr>
        <p:spPr>
          <a:xfrm rot="10800000">
            <a:off x="11823159" y="2019866"/>
            <a:ext cx="198248" cy="655091"/>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4584EC05-ABE3-CF41-9DCA-7266DA701B7F}"/>
              </a:ext>
            </a:extLst>
          </p:cNvPr>
          <p:cNvSpPr/>
          <p:nvPr/>
        </p:nvSpPr>
        <p:spPr>
          <a:xfrm flipH="1">
            <a:off x="11823158" y="2811624"/>
            <a:ext cx="198247" cy="2546685"/>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89308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writing implement, pencil, stationary&#10;&#10;Description automatically generated">
            <a:extLst>
              <a:ext uri="{FF2B5EF4-FFF2-40B4-BE49-F238E27FC236}">
                <a16:creationId xmlns:a16="http://schemas.microsoft.com/office/drawing/2014/main" id="{4A4493C6-E879-6245-BBBB-284BFC050A12}"/>
              </a:ext>
            </a:extLst>
          </p:cNvPr>
          <p:cNvPicPr>
            <a:picLocks noChangeAspect="1"/>
          </p:cNvPicPr>
          <p:nvPr/>
        </p:nvPicPr>
        <p:blipFill>
          <a:blip r:embed="rId3"/>
          <a:stretch>
            <a:fillRect/>
          </a:stretch>
        </p:blipFill>
        <p:spPr>
          <a:xfrm>
            <a:off x="2148225" y="890771"/>
            <a:ext cx="7895549" cy="5790068"/>
          </a:xfrm>
          <a:prstGeom prst="rect">
            <a:avLst/>
          </a:prstGeom>
        </p:spPr>
      </p:pic>
      <p:sp>
        <p:nvSpPr>
          <p:cNvPr id="8" name="TextBox 7">
            <a:extLst>
              <a:ext uri="{FF2B5EF4-FFF2-40B4-BE49-F238E27FC236}">
                <a16:creationId xmlns:a16="http://schemas.microsoft.com/office/drawing/2014/main" id="{F0856185-C28D-CC4A-B8D3-F177D2EDB717}"/>
              </a:ext>
            </a:extLst>
          </p:cNvPr>
          <p:cNvSpPr txBox="1"/>
          <p:nvPr/>
        </p:nvSpPr>
        <p:spPr>
          <a:xfrm>
            <a:off x="250030" y="205189"/>
            <a:ext cx="11691937" cy="461665"/>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Overall cohort: number of long telomeres increased post-therapy (3 B, 4 C)</a:t>
            </a:r>
          </a:p>
        </p:txBody>
      </p:sp>
    </p:spTree>
    <p:extLst>
      <p:ext uri="{BB962C8B-B14F-4D97-AF65-F5344CB8AC3E}">
        <p14:creationId xmlns:p14="http://schemas.microsoft.com/office/powerpoint/2010/main" val="807783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icture containing writing implement, stationary, pencil&#10;&#10;Description automatically generated">
            <a:extLst>
              <a:ext uri="{FF2B5EF4-FFF2-40B4-BE49-F238E27FC236}">
                <a16:creationId xmlns:a16="http://schemas.microsoft.com/office/drawing/2014/main" id="{985FC2AB-DC62-1647-AAE1-D16111927159}"/>
              </a:ext>
            </a:extLst>
          </p:cNvPr>
          <p:cNvPicPr>
            <a:picLocks noChangeAspect="1"/>
          </p:cNvPicPr>
          <p:nvPr/>
        </p:nvPicPr>
        <p:blipFill>
          <a:blip r:embed="rId3"/>
          <a:stretch>
            <a:fillRect/>
          </a:stretch>
        </p:blipFill>
        <p:spPr>
          <a:xfrm>
            <a:off x="2132906" y="840274"/>
            <a:ext cx="7926188" cy="5812537"/>
          </a:xfrm>
          <a:prstGeom prst="rect">
            <a:avLst/>
          </a:prstGeom>
        </p:spPr>
      </p:pic>
      <p:sp>
        <p:nvSpPr>
          <p:cNvPr id="9" name="TextBox 8">
            <a:extLst>
              <a:ext uri="{FF2B5EF4-FFF2-40B4-BE49-F238E27FC236}">
                <a16:creationId xmlns:a16="http://schemas.microsoft.com/office/drawing/2014/main" id="{53EFCB24-F022-3A43-A1EC-9E4920C84E45}"/>
              </a:ext>
            </a:extLst>
          </p:cNvPr>
          <p:cNvSpPr txBox="1"/>
          <p:nvPr/>
        </p:nvSpPr>
        <p:spPr>
          <a:xfrm>
            <a:off x="250030" y="205189"/>
            <a:ext cx="11691937" cy="461665"/>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Cluster group 1: increased numbers of short telomeres post-therapy</a:t>
            </a:r>
          </a:p>
        </p:txBody>
      </p:sp>
    </p:spTree>
    <p:extLst>
      <p:ext uri="{BB962C8B-B14F-4D97-AF65-F5344CB8AC3E}">
        <p14:creationId xmlns:p14="http://schemas.microsoft.com/office/powerpoint/2010/main" val="285449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writing implement, map&#10;&#10;Description automatically generated">
            <a:extLst>
              <a:ext uri="{FF2B5EF4-FFF2-40B4-BE49-F238E27FC236}">
                <a16:creationId xmlns:a16="http://schemas.microsoft.com/office/drawing/2014/main" id="{E2ED3962-C99A-364C-828D-FEC6E71CC285}"/>
              </a:ext>
            </a:extLst>
          </p:cNvPr>
          <p:cNvPicPr>
            <a:picLocks noChangeAspect="1"/>
          </p:cNvPicPr>
          <p:nvPr/>
        </p:nvPicPr>
        <p:blipFill>
          <a:blip r:embed="rId3"/>
          <a:stretch>
            <a:fillRect/>
          </a:stretch>
        </p:blipFill>
        <p:spPr>
          <a:xfrm>
            <a:off x="2146208" y="859784"/>
            <a:ext cx="7899584" cy="5793027"/>
          </a:xfrm>
          <a:prstGeom prst="rect">
            <a:avLst/>
          </a:prstGeom>
        </p:spPr>
      </p:pic>
      <p:sp>
        <p:nvSpPr>
          <p:cNvPr id="9" name="TextBox 8">
            <a:extLst>
              <a:ext uri="{FF2B5EF4-FFF2-40B4-BE49-F238E27FC236}">
                <a16:creationId xmlns:a16="http://schemas.microsoft.com/office/drawing/2014/main" id="{C5ECB91E-4071-BE45-B0E1-420851E9FC73}"/>
              </a:ext>
            </a:extLst>
          </p:cNvPr>
          <p:cNvSpPr txBox="1"/>
          <p:nvPr/>
        </p:nvSpPr>
        <p:spPr>
          <a:xfrm>
            <a:off x="250030" y="205189"/>
            <a:ext cx="11691937" cy="461665"/>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Cluster group 2: increased numbers of long telomeres post-therapy</a:t>
            </a:r>
          </a:p>
        </p:txBody>
      </p:sp>
    </p:spTree>
    <p:extLst>
      <p:ext uri="{BB962C8B-B14F-4D97-AF65-F5344CB8AC3E}">
        <p14:creationId xmlns:p14="http://schemas.microsoft.com/office/powerpoint/2010/main" val="4055389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56DAC066-1CC5-7141-A03A-E0C7457BC0B2}"/>
              </a:ext>
            </a:extLst>
          </p:cNvPr>
          <p:cNvPicPr>
            <a:picLocks noChangeAspect="1"/>
          </p:cNvPicPr>
          <p:nvPr/>
        </p:nvPicPr>
        <p:blipFill>
          <a:blip r:embed="rId2"/>
          <a:stretch>
            <a:fillRect/>
          </a:stretch>
        </p:blipFill>
        <p:spPr>
          <a:xfrm>
            <a:off x="1138054" y="1525011"/>
            <a:ext cx="9915890" cy="4507225"/>
          </a:xfrm>
          <a:prstGeom prst="rect">
            <a:avLst/>
          </a:prstGeom>
        </p:spPr>
      </p:pic>
      <p:sp>
        <p:nvSpPr>
          <p:cNvPr id="7" name="TextBox 6">
            <a:extLst>
              <a:ext uri="{FF2B5EF4-FFF2-40B4-BE49-F238E27FC236}">
                <a16:creationId xmlns:a16="http://schemas.microsoft.com/office/drawing/2014/main" id="{7BC85AF9-36CF-FA48-B369-382423AD8044}"/>
              </a:ext>
            </a:extLst>
          </p:cNvPr>
          <p:cNvSpPr txBox="1"/>
          <p:nvPr/>
        </p:nvSpPr>
        <p:spPr>
          <a:xfrm>
            <a:off x="250031" y="177161"/>
            <a:ext cx="11691937" cy="461665"/>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Numbers of short </a:t>
            </a:r>
            <a:r>
              <a:rPr lang="en-US" sz="2000" b="1" dirty="0">
                <a:latin typeface="Arial" panose="020B0604020202020204" pitchFamily="34" charset="0"/>
                <a:cs typeface="Arial" panose="020B0604020202020204" pitchFamily="34" charset="0"/>
              </a:rPr>
              <a:t>(yellow) </a:t>
            </a:r>
            <a:r>
              <a:rPr lang="en-US" sz="2400" b="1" dirty="0">
                <a:latin typeface="Arial" panose="020B0604020202020204" pitchFamily="34" charset="0"/>
                <a:cs typeface="Arial" panose="020B0604020202020204" pitchFamily="34" charset="0"/>
              </a:rPr>
              <a:t>&amp; long </a:t>
            </a:r>
            <a:r>
              <a:rPr lang="en-US" sz="2000" b="1" dirty="0">
                <a:latin typeface="Arial" panose="020B0604020202020204" pitchFamily="34" charset="0"/>
                <a:cs typeface="Arial" panose="020B0604020202020204" pitchFamily="34" charset="0"/>
              </a:rPr>
              <a:t>(red) </a:t>
            </a:r>
            <a:r>
              <a:rPr lang="en-US" sz="2400" b="1" dirty="0">
                <a:latin typeface="Arial" panose="020B0604020202020204" pitchFamily="34" charset="0"/>
                <a:cs typeface="Arial" panose="020B0604020202020204" pitchFamily="34" charset="0"/>
              </a:rPr>
              <a:t>telomeres per patient</a:t>
            </a:r>
          </a:p>
        </p:txBody>
      </p:sp>
    </p:spTree>
    <p:extLst>
      <p:ext uri="{BB962C8B-B14F-4D97-AF65-F5344CB8AC3E}">
        <p14:creationId xmlns:p14="http://schemas.microsoft.com/office/powerpoint/2010/main" val="1191485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E3D319-DA40-ED40-9389-B27AAFE96596}"/>
              </a:ext>
            </a:extLst>
          </p:cNvPr>
          <p:cNvPicPr>
            <a:picLocks noChangeAspect="1"/>
          </p:cNvPicPr>
          <p:nvPr/>
        </p:nvPicPr>
        <p:blipFill>
          <a:blip r:embed="rId3"/>
          <a:stretch>
            <a:fillRect/>
          </a:stretch>
        </p:blipFill>
        <p:spPr>
          <a:xfrm>
            <a:off x="5836072" y="1038023"/>
            <a:ext cx="5987087" cy="535922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6EA57BB3-60C9-7646-9EA0-763FCB6DFA57}"/>
              </a:ext>
            </a:extLst>
          </p:cNvPr>
          <p:cNvPicPr>
            <a:picLocks noChangeAspect="1"/>
          </p:cNvPicPr>
          <p:nvPr/>
        </p:nvPicPr>
        <p:blipFill>
          <a:blip r:embed="rId4"/>
          <a:stretch>
            <a:fillRect/>
          </a:stretch>
        </p:blipFill>
        <p:spPr>
          <a:xfrm>
            <a:off x="207167" y="2286044"/>
            <a:ext cx="5628905" cy="2863188"/>
          </a:xfrm>
          <a:prstGeom prst="rect">
            <a:avLst/>
          </a:prstGeom>
        </p:spPr>
      </p:pic>
      <p:sp>
        <p:nvSpPr>
          <p:cNvPr id="15" name="TextBox 14">
            <a:extLst>
              <a:ext uri="{FF2B5EF4-FFF2-40B4-BE49-F238E27FC236}">
                <a16:creationId xmlns:a16="http://schemas.microsoft.com/office/drawing/2014/main" id="{13F88F52-732C-7E43-B602-48F293E8A725}"/>
              </a:ext>
            </a:extLst>
          </p:cNvPr>
          <p:cNvSpPr txBox="1"/>
          <p:nvPr/>
        </p:nvSpPr>
        <p:spPr>
          <a:xfrm>
            <a:off x="639081" y="177161"/>
            <a:ext cx="10913838" cy="1261884"/>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800" b="1" dirty="0">
                <a:latin typeface="Arial" panose="020B0604020202020204" pitchFamily="34" charset="0"/>
                <a:cs typeface="Arial" panose="020B0604020202020204" pitchFamily="34" charset="0"/>
              </a:rPr>
              <a:t>Clustering by numbers of short telomeres reveals </a:t>
            </a:r>
          </a:p>
          <a:p>
            <a:pPr algn="ctr"/>
            <a:r>
              <a:rPr lang="en-US" sz="2800" b="1" dirty="0">
                <a:latin typeface="Arial" panose="020B0604020202020204" pitchFamily="34" charset="0"/>
                <a:cs typeface="Arial" panose="020B0604020202020204" pitchFamily="34" charset="0"/>
              </a:rPr>
              <a:t>two sub-groups of patient responses </a:t>
            </a:r>
          </a:p>
          <a:p>
            <a:pPr algn="ctr"/>
            <a:r>
              <a:rPr lang="en-US" b="1" dirty="0">
                <a:latin typeface="Arial" panose="020B0604020202020204" pitchFamily="34" charset="0"/>
                <a:cs typeface="Arial" panose="020B0604020202020204" pitchFamily="34" charset="0"/>
              </a:rPr>
              <a:t>(identical patient compositions vs. mean telomere length groupings)</a:t>
            </a:r>
            <a:endParaRPr lang="en-US" sz="2800" b="1" dirty="0">
              <a:latin typeface="Arial" panose="020B0604020202020204" pitchFamily="34" charset="0"/>
              <a:cs typeface="Arial" panose="020B0604020202020204" pitchFamily="34" charset="0"/>
            </a:endParaRPr>
          </a:p>
        </p:txBody>
      </p:sp>
      <p:sp>
        <p:nvSpPr>
          <p:cNvPr id="16" name="Left Bracket 15">
            <a:extLst>
              <a:ext uri="{FF2B5EF4-FFF2-40B4-BE49-F238E27FC236}">
                <a16:creationId xmlns:a16="http://schemas.microsoft.com/office/drawing/2014/main" id="{FB9614E6-E8BD-0445-9889-84B8C52AAF98}"/>
              </a:ext>
            </a:extLst>
          </p:cNvPr>
          <p:cNvSpPr/>
          <p:nvPr/>
        </p:nvSpPr>
        <p:spPr>
          <a:xfrm rot="10800000">
            <a:off x="11809447" y="4679114"/>
            <a:ext cx="198248" cy="655091"/>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ket 17">
            <a:extLst>
              <a:ext uri="{FF2B5EF4-FFF2-40B4-BE49-F238E27FC236}">
                <a16:creationId xmlns:a16="http://schemas.microsoft.com/office/drawing/2014/main" id="{B8BB3C4E-FB9F-204C-9AA4-2F4E340DCADC}"/>
              </a:ext>
            </a:extLst>
          </p:cNvPr>
          <p:cNvSpPr/>
          <p:nvPr/>
        </p:nvSpPr>
        <p:spPr>
          <a:xfrm flipH="1">
            <a:off x="11809446" y="2034234"/>
            <a:ext cx="198247" cy="2546685"/>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45126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B9648A-AEBD-664C-A37A-17E2B62697AC}"/>
              </a:ext>
            </a:extLst>
          </p:cNvPr>
          <p:cNvPicPr>
            <a:picLocks noChangeAspect="1"/>
          </p:cNvPicPr>
          <p:nvPr/>
        </p:nvPicPr>
        <p:blipFill>
          <a:blip r:embed="rId3"/>
          <a:stretch>
            <a:fillRect/>
          </a:stretch>
        </p:blipFill>
        <p:spPr>
          <a:xfrm>
            <a:off x="5836072" y="1038023"/>
            <a:ext cx="5987086" cy="5359227"/>
          </a:xfrm>
          <a:prstGeom prst="rect">
            <a:avLst/>
          </a:prstGeom>
        </p:spPr>
      </p:pic>
      <p:pic>
        <p:nvPicPr>
          <p:cNvPr id="6" name="Picture 5">
            <a:extLst>
              <a:ext uri="{FF2B5EF4-FFF2-40B4-BE49-F238E27FC236}">
                <a16:creationId xmlns:a16="http://schemas.microsoft.com/office/drawing/2014/main" id="{1F2A55D9-722D-DF47-B8E7-191A825B13B7}"/>
              </a:ext>
            </a:extLst>
          </p:cNvPr>
          <p:cNvPicPr>
            <a:picLocks noChangeAspect="1"/>
          </p:cNvPicPr>
          <p:nvPr/>
        </p:nvPicPr>
        <p:blipFill>
          <a:blip r:embed="rId4"/>
          <a:stretch>
            <a:fillRect/>
          </a:stretch>
        </p:blipFill>
        <p:spPr>
          <a:xfrm>
            <a:off x="207167" y="2286043"/>
            <a:ext cx="5628905" cy="2863188"/>
          </a:xfrm>
          <a:prstGeom prst="rect">
            <a:avLst/>
          </a:prstGeom>
        </p:spPr>
      </p:pic>
      <p:sp>
        <p:nvSpPr>
          <p:cNvPr id="7" name="TextBox 6">
            <a:extLst>
              <a:ext uri="{FF2B5EF4-FFF2-40B4-BE49-F238E27FC236}">
                <a16:creationId xmlns:a16="http://schemas.microsoft.com/office/drawing/2014/main" id="{69EB2331-DF72-7947-877D-AC009FA852F5}"/>
              </a:ext>
            </a:extLst>
          </p:cNvPr>
          <p:cNvSpPr txBox="1"/>
          <p:nvPr/>
        </p:nvSpPr>
        <p:spPr>
          <a:xfrm>
            <a:off x="639081" y="177161"/>
            <a:ext cx="10913838" cy="1231106"/>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800" b="1" dirty="0">
                <a:latin typeface="Arial" panose="020B0604020202020204" pitchFamily="34" charset="0"/>
                <a:cs typeface="Arial" panose="020B0604020202020204" pitchFamily="34" charset="0"/>
              </a:rPr>
              <a:t>Clustering by numbers of long telomeres reveals </a:t>
            </a:r>
          </a:p>
          <a:p>
            <a:pPr algn="ctr"/>
            <a:r>
              <a:rPr lang="en-US" sz="2800" b="1" dirty="0">
                <a:latin typeface="Arial" panose="020B0604020202020204" pitchFamily="34" charset="0"/>
                <a:cs typeface="Arial" panose="020B0604020202020204" pitchFamily="34" charset="0"/>
              </a:rPr>
              <a:t>two sub-groups of patient responses </a:t>
            </a:r>
          </a:p>
          <a:p>
            <a:pPr algn="ctr"/>
            <a:r>
              <a:rPr lang="en-US" b="1" dirty="0">
                <a:latin typeface="Arial" panose="020B0604020202020204" pitchFamily="34" charset="0"/>
                <a:cs typeface="Arial" panose="020B0604020202020204" pitchFamily="34" charset="0"/>
              </a:rPr>
              <a:t>(identical patient compositions vs. mean telomere length groupings)</a:t>
            </a:r>
          </a:p>
        </p:txBody>
      </p:sp>
      <p:sp>
        <p:nvSpPr>
          <p:cNvPr id="10" name="Left Bracket 9">
            <a:extLst>
              <a:ext uri="{FF2B5EF4-FFF2-40B4-BE49-F238E27FC236}">
                <a16:creationId xmlns:a16="http://schemas.microsoft.com/office/drawing/2014/main" id="{1E84EE8A-2F88-E542-B23E-AB6FD3F1EB72}"/>
              </a:ext>
            </a:extLst>
          </p:cNvPr>
          <p:cNvSpPr/>
          <p:nvPr/>
        </p:nvSpPr>
        <p:spPr>
          <a:xfrm rot="10800000">
            <a:off x="11809447" y="4679114"/>
            <a:ext cx="198248" cy="655091"/>
          </a:xfrm>
          <a:prstGeom prst="leftBracket">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F1BC1B88-E3DC-B142-AB9B-CE6DD080C2BA}"/>
              </a:ext>
            </a:extLst>
          </p:cNvPr>
          <p:cNvSpPr/>
          <p:nvPr/>
        </p:nvSpPr>
        <p:spPr>
          <a:xfrm flipH="1">
            <a:off x="11809446" y="2034234"/>
            <a:ext cx="198247" cy="2546685"/>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35621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DCD9215A-7F52-9840-8429-4368891B2FB5}"/>
              </a:ext>
            </a:extLst>
          </p:cNvPr>
          <p:cNvPicPr>
            <a:picLocks noChangeAspect="1"/>
          </p:cNvPicPr>
          <p:nvPr/>
        </p:nvPicPr>
        <p:blipFill rotWithShape="1">
          <a:blip r:embed="rId3"/>
          <a:srcRect l="9578" r="15551" b="14210"/>
          <a:stretch/>
        </p:blipFill>
        <p:spPr>
          <a:xfrm>
            <a:off x="8136686" y="1811147"/>
            <a:ext cx="3916380" cy="277799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478EB193-31FD-5E49-845A-D0BEA9A2C7E3}"/>
              </a:ext>
            </a:extLst>
          </p:cNvPr>
          <p:cNvPicPr>
            <a:picLocks noChangeAspect="1"/>
          </p:cNvPicPr>
          <p:nvPr/>
        </p:nvPicPr>
        <p:blipFill rotWithShape="1">
          <a:blip r:embed="rId4"/>
          <a:srcRect r="13854" b="13585"/>
          <a:stretch/>
        </p:blipFill>
        <p:spPr>
          <a:xfrm>
            <a:off x="0" y="1811149"/>
            <a:ext cx="4473525" cy="2777992"/>
          </a:xfrm>
          <a:prstGeom prst="rect">
            <a:avLst/>
          </a:prstGeom>
        </p:spPr>
      </p:pic>
      <p:sp>
        <p:nvSpPr>
          <p:cNvPr id="9" name="TextBox 8">
            <a:extLst>
              <a:ext uri="{FF2B5EF4-FFF2-40B4-BE49-F238E27FC236}">
                <a16:creationId xmlns:a16="http://schemas.microsoft.com/office/drawing/2014/main" id="{8DF0DC0C-5C0B-124C-9F2E-EDD7ADC3FA47}"/>
              </a:ext>
            </a:extLst>
          </p:cNvPr>
          <p:cNvSpPr txBox="1"/>
          <p:nvPr/>
        </p:nvSpPr>
        <p:spPr>
          <a:xfrm>
            <a:off x="250031" y="177161"/>
            <a:ext cx="11691937" cy="461665"/>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Linear regression failed to predict post-therapy (4 C) telomeric outcomes </a:t>
            </a:r>
          </a:p>
        </p:txBody>
      </p:sp>
      <p:pic>
        <p:nvPicPr>
          <p:cNvPr id="6" name="Picture 5" descr="A screenshot of a cell phone&#10;&#10;Description automatically generated">
            <a:extLst>
              <a:ext uri="{FF2B5EF4-FFF2-40B4-BE49-F238E27FC236}">
                <a16:creationId xmlns:a16="http://schemas.microsoft.com/office/drawing/2014/main" id="{C2698901-8765-884D-95A6-3D3E97AAF7F3}"/>
              </a:ext>
            </a:extLst>
          </p:cNvPr>
          <p:cNvPicPr>
            <a:picLocks noChangeAspect="1"/>
          </p:cNvPicPr>
          <p:nvPr/>
        </p:nvPicPr>
        <p:blipFill rotWithShape="1">
          <a:blip r:embed="rId5"/>
          <a:srcRect l="9637" r="14945" b="13585"/>
          <a:stretch/>
        </p:blipFill>
        <p:spPr>
          <a:xfrm>
            <a:off x="4306905" y="1819031"/>
            <a:ext cx="3916380" cy="2777993"/>
          </a:xfrm>
          <a:prstGeom prst="rect">
            <a:avLst/>
          </a:prstGeom>
        </p:spPr>
      </p:pic>
      <p:sp>
        <p:nvSpPr>
          <p:cNvPr id="2" name="TextBox 1">
            <a:extLst>
              <a:ext uri="{FF2B5EF4-FFF2-40B4-BE49-F238E27FC236}">
                <a16:creationId xmlns:a16="http://schemas.microsoft.com/office/drawing/2014/main" id="{1B1676B2-EDBB-414A-AF51-27A815778867}"/>
              </a:ext>
            </a:extLst>
          </p:cNvPr>
          <p:cNvSpPr txBox="1"/>
          <p:nvPr/>
        </p:nvSpPr>
        <p:spPr>
          <a:xfrm>
            <a:off x="521695" y="4523330"/>
            <a:ext cx="103906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non </a:t>
            </a:r>
            <a:r>
              <a:rPr lang="en-US" sz="1400" dirty="0" err="1">
                <a:latin typeface="Arial" panose="020B0604020202020204" pitchFamily="34" charset="0"/>
                <a:cs typeface="Arial" panose="020B0604020202020204" pitchFamily="34" charset="0"/>
              </a:rPr>
              <a:t>irrad</a:t>
            </a:r>
            <a:endParaRPr lang="en-US"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D05DEE6D-CFDE-FF48-9C85-A5F424D04203}"/>
              </a:ext>
            </a:extLst>
          </p:cNvPr>
          <p:cNvSpPr txBox="1"/>
          <p:nvPr/>
        </p:nvSpPr>
        <p:spPr>
          <a:xfrm>
            <a:off x="3020396" y="4520483"/>
            <a:ext cx="1351652" cy="52322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non </a:t>
            </a:r>
            <a:r>
              <a:rPr lang="en-US" sz="1400" dirty="0" err="1">
                <a:latin typeface="Arial" panose="020B0604020202020204" pitchFamily="34" charset="0"/>
                <a:cs typeface="Arial" panose="020B0604020202020204" pitchFamily="34" charset="0"/>
              </a:rPr>
              <a:t>irrad</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2 </a:t>
            </a:r>
            <a:r>
              <a:rPr lang="en-US" sz="1400" dirty="0" err="1">
                <a:latin typeface="Arial" panose="020B0604020202020204" pitchFamily="34" charset="0"/>
                <a:cs typeface="Arial" panose="020B0604020202020204" pitchFamily="34" charset="0"/>
              </a:rPr>
              <a:t>irrad</a:t>
            </a:r>
            <a:r>
              <a:rPr lang="en-US" sz="1400" dirty="0">
                <a:latin typeface="Arial" panose="020B0604020202020204" pitchFamily="34" charset="0"/>
                <a:cs typeface="Arial" panose="020B0604020202020204" pitchFamily="34" charset="0"/>
              </a:rPr>
              <a:t> @ 4 </a:t>
            </a:r>
            <a:r>
              <a:rPr lang="en-US" sz="1400" dirty="0" err="1">
                <a:latin typeface="Arial" panose="020B0604020202020204" pitchFamily="34" charset="0"/>
                <a:cs typeface="Arial" panose="020B0604020202020204" pitchFamily="34" charset="0"/>
              </a:rPr>
              <a:t>Gy</a:t>
            </a:r>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D017514-DB26-1A4B-A210-15ADC2A5A967}"/>
              </a:ext>
            </a:extLst>
          </p:cNvPr>
          <p:cNvSpPr txBox="1"/>
          <p:nvPr/>
        </p:nvSpPr>
        <p:spPr>
          <a:xfrm>
            <a:off x="1465557" y="5105258"/>
            <a:ext cx="154241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Model features</a:t>
            </a:r>
          </a:p>
        </p:txBody>
      </p:sp>
      <p:sp>
        <p:nvSpPr>
          <p:cNvPr id="16" name="TextBox 15">
            <a:extLst>
              <a:ext uri="{FF2B5EF4-FFF2-40B4-BE49-F238E27FC236}">
                <a16:creationId xmlns:a16="http://schemas.microsoft.com/office/drawing/2014/main" id="{F3C67125-4574-CD4E-A5AE-4B1F81D3FF76}"/>
              </a:ext>
            </a:extLst>
          </p:cNvPr>
          <p:cNvSpPr txBox="1"/>
          <p:nvPr/>
        </p:nvSpPr>
        <p:spPr>
          <a:xfrm>
            <a:off x="4369509" y="4523330"/>
            <a:ext cx="103906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non </a:t>
            </a:r>
            <a:r>
              <a:rPr lang="en-US" sz="1400" dirty="0" err="1">
                <a:latin typeface="Arial" panose="020B0604020202020204" pitchFamily="34" charset="0"/>
                <a:cs typeface="Arial" panose="020B0604020202020204" pitchFamily="34" charset="0"/>
              </a:rPr>
              <a:t>irrad</a:t>
            </a:r>
            <a:endParaRPr lang="en-US" sz="14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B6FD0BB9-35C3-534E-9BBC-D6E103561FD1}"/>
              </a:ext>
            </a:extLst>
          </p:cNvPr>
          <p:cNvSpPr txBox="1"/>
          <p:nvPr/>
        </p:nvSpPr>
        <p:spPr>
          <a:xfrm>
            <a:off x="6871633" y="4520483"/>
            <a:ext cx="1351652" cy="52322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non </a:t>
            </a:r>
            <a:r>
              <a:rPr lang="en-US" sz="1400" dirty="0" err="1">
                <a:latin typeface="Arial" panose="020B0604020202020204" pitchFamily="34" charset="0"/>
                <a:cs typeface="Arial" panose="020B0604020202020204" pitchFamily="34" charset="0"/>
              </a:rPr>
              <a:t>irrad</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2 </a:t>
            </a:r>
            <a:r>
              <a:rPr lang="en-US" sz="1400" dirty="0" err="1">
                <a:latin typeface="Arial" panose="020B0604020202020204" pitchFamily="34" charset="0"/>
                <a:cs typeface="Arial" panose="020B0604020202020204" pitchFamily="34" charset="0"/>
              </a:rPr>
              <a:t>irrad</a:t>
            </a:r>
            <a:r>
              <a:rPr lang="en-US" sz="1400" dirty="0">
                <a:latin typeface="Arial" panose="020B0604020202020204" pitchFamily="34" charset="0"/>
                <a:cs typeface="Arial" panose="020B0604020202020204" pitchFamily="34" charset="0"/>
              </a:rPr>
              <a:t> @ 4 </a:t>
            </a:r>
            <a:r>
              <a:rPr lang="en-US" sz="1400" dirty="0" err="1">
                <a:latin typeface="Arial" panose="020B0604020202020204" pitchFamily="34" charset="0"/>
                <a:cs typeface="Arial" panose="020B0604020202020204" pitchFamily="34" charset="0"/>
              </a:rPr>
              <a:t>Gy</a:t>
            </a:r>
            <a:endParaRPr lang="en-US" sz="14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47595536-9CAE-5D46-88EE-E69D4B144B3E}"/>
              </a:ext>
            </a:extLst>
          </p:cNvPr>
          <p:cNvSpPr txBox="1"/>
          <p:nvPr/>
        </p:nvSpPr>
        <p:spPr>
          <a:xfrm>
            <a:off x="5493890" y="5107551"/>
            <a:ext cx="154241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Model features</a:t>
            </a:r>
          </a:p>
        </p:txBody>
      </p:sp>
      <p:sp>
        <p:nvSpPr>
          <p:cNvPr id="21" name="TextBox 20">
            <a:extLst>
              <a:ext uri="{FF2B5EF4-FFF2-40B4-BE49-F238E27FC236}">
                <a16:creationId xmlns:a16="http://schemas.microsoft.com/office/drawing/2014/main" id="{2BD5AD99-BE27-E249-B801-6AEF87A66574}"/>
              </a:ext>
            </a:extLst>
          </p:cNvPr>
          <p:cNvSpPr txBox="1"/>
          <p:nvPr/>
        </p:nvSpPr>
        <p:spPr>
          <a:xfrm>
            <a:off x="8223285" y="4520204"/>
            <a:ext cx="1039067"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non </a:t>
            </a:r>
            <a:r>
              <a:rPr lang="en-US" sz="1400" dirty="0" err="1">
                <a:latin typeface="Arial" panose="020B0604020202020204" pitchFamily="34" charset="0"/>
                <a:cs typeface="Arial" panose="020B0604020202020204" pitchFamily="34" charset="0"/>
              </a:rPr>
              <a:t>irrad</a:t>
            </a:r>
            <a:endParaRPr lang="en-US"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52101CA-A2C6-1A44-9CFD-3FD51491CE13}"/>
              </a:ext>
            </a:extLst>
          </p:cNvPr>
          <p:cNvSpPr txBox="1"/>
          <p:nvPr/>
        </p:nvSpPr>
        <p:spPr>
          <a:xfrm>
            <a:off x="10614004" y="4520204"/>
            <a:ext cx="1351652" cy="52322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non </a:t>
            </a:r>
            <a:r>
              <a:rPr lang="en-US" sz="1400" dirty="0" err="1">
                <a:latin typeface="Arial" panose="020B0604020202020204" pitchFamily="34" charset="0"/>
                <a:cs typeface="Arial" panose="020B0604020202020204" pitchFamily="34" charset="0"/>
              </a:rPr>
              <a:t>irrad</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2 </a:t>
            </a:r>
            <a:r>
              <a:rPr lang="en-US" sz="1400" dirty="0" err="1">
                <a:latin typeface="Arial" panose="020B0604020202020204" pitchFamily="34" charset="0"/>
                <a:cs typeface="Arial" panose="020B0604020202020204" pitchFamily="34" charset="0"/>
              </a:rPr>
              <a:t>irrad</a:t>
            </a:r>
            <a:r>
              <a:rPr lang="en-US" sz="1400" dirty="0">
                <a:latin typeface="Arial" panose="020B0604020202020204" pitchFamily="34" charset="0"/>
                <a:cs typeface="Arial" panose="020B0604020202020204" pitchFamily="34" charset="0"/>
              </a:rPr>
              <a:t> @ 4 </a:t>
            </a:r>
            <a:r>
              <a:rPr lang="en-US" sz="1400" dirty="0" err="1">
                <a:latin typeface="Arial" panose="020B0604020202020204" pitchFamily="34" charset="0"/>
                <a:cs typeface="Arial" panose="020B0604020202020204" pitchFamily="34" charset="0"/>
              </a:rPr>
              <a:t>Gy</a:t>
            </a:r>
            <a:endParaRPr lang="en-US" sz="14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394CBF21-89C4-A442-86D5-8CEED1BB525D}"/>
              </a:ext>
            </a:extLst>
          </p:cNvPr>
          <p:cNvSpPr txBox="1"/>
          <p:nvPr/>
        </p:nvSpPr>
        <p:spPr>
          <a:xfrm>
            <a:off x="9323671" y="5105258"/>
            <a:ext cx="154241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Model features</a:t>
            </a:r>
          </a:p>
        </p:txBody>
      </p:sp>
    </p:spTree>
    <p:extLst>
      <p:ext uri="{BB962C8B-B14F-4D97-AF65-F5344CB8AC3E}">
        <p14:creationId xmlns:p14="http://schemas.microsoft.com/office/powerpoint/2010/main" val="984358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F0DC0C-5C0B-124C-9F2E-EDD7ADC3FA47}"/>
              </a:ext>
            </a:extLst>
          </p:cNvPr>
          <p:cNvSpPr txBox="1"/>
          <p:nvPr/>
        </p:nvSpPr>
        <p:spPr>
          <a:xfrm>
            <a:off x="250031" y="177161"/>
            <a:ext cx="11691937" cy="461665"/>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Linear regression failed to predict post-therapy (4 C) telomeric outcomes </a:t>
            </a:r>
          </a:p>
        </p:txBody>
      </p:sp>
      <p:sp>
        <p:nvSpPr>
          <p:cNvPr id="24" name="TextBox 23">
            <a:extLst>
              <a:ext uri="{FF2B5EF4-FFF2-40B4-BE49-F238E27FC236}">
                <a16:creationId xmlns:a16="http://schemas.microsoft.com/office/drawing/2014/main" id="{EAC42EDF-BC19-7342-842E-853EB1D2BC30}"/>
              </a:ext>
            </a:extLst>
          </p:cNvPr>
          <p:cNvSpPr txBox="1"/>
          <p:nvPr/>
        </p:nvSpPr>
        <p:spPr>
          <a:xfrm>
            <a:off x="312051" y="3701551"/>
            <a:ext cx="11567896" cy="2708434"/>
          </a:xfrm>
          <a:prstGeom prst="rect">
            <a:avLst/>
          </a:prstGeom>
          <a:solidFill>
            <a:schemeClr val="bg1"/>
          </a:solidFill>
        </p:spPr>
        <p:txBody>
          <a:bodyPr wrap="square" rtlCol="0">
            <a:spAutoFit/>
          </a:bodyPr>
          <a:lstStyle/>
          <a:p>
            <a:r>
              <a:rPr lang="en-US" sz="2800" b="1" dirty="0">
                <a:latin typeface="Arial" panose="020B0604020202020204" pitchFamily="34" charset="0"/>
                <a:cs typeface="Arial" panose="020B0604020202020204" pitchFamily="34" charset="0"/>
              </a:rPr>
              <a:t>Need:</a:t>
            </a: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technique to leverage &gt;100,000 pre-therapy individual telomere measurements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address nonlinearity</a:t>
            </a:r>
          </a:p>
          <a:p>
            <a:pPr marL="342900" indent="-3429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algn="ctr"/>
            <a:r>
              <a:rPr lang="en-US" sz="2800" b="1" dirty="0">
                <a:latin typeface="Arial" panose="020B0604020202020204" pitchFamily="34" charset="0"/>
                <a:cs typeface="Arial" panose="020B0604020202020204" pitchFamily="34" charset="0"/>
              </a:rPr>
              <a:t>Solution? Machine learning</a:t>
            </a:r>
          </a:p>
        </p:txBody>
      </p:sp>
      <p:sp>
        <p:nvSpPr>
          <p:cNvPr id="17" name="TextBox 16">
            <a:extLst>
              <a:ext uri="{FF2B5EF4-FFF2-40B4-BE49-F238E27FC236}">
                <a16:creationId xmlns:a16="http://schemas.microsoft.com/office/drawing/2014/main" id="{36F402A4-5151-9F45-9ACB-8898FC62E4CE}"/>
              </a:ext>
            </a:extLst>
          </p:cNvPr>
          <p:cNvSpPr txBox="1"/>
          <p:nvPr/>
        </p:nvSpPr>
        <p:spPr>
          <a:xfrm>
            <a:off x="312051" y="1414556"/>
            <a:ext cx="11567896" cy="1261884"/>
          </a:xfrm>
          <a:prstGeom prst="rect">
            <a:avLst/>
          </a:prstGeom>
          <a:solidFill>
            <a:schemeClr val="bg1"/>
          </a:solidFill>
        </p:spPr>
        <p:txBody>
          <a:bodyPr wrap="square" rtlCol="0">
            <a:spAutoFit/>
          </a:bodyPr>
          <a:lstStyle/>
          <a:p>
            <a:r>
              <a:rPr lang="en-US" sz="2800" b="1" dirty="0">
                <a:latin typeface="Arial" panose="020B0604020202020204" pitchFamily="34" charset="0"/>
                <a:cs typeface="Arial" panose="020B0604020202020204" pitchFamily="34" charset="0"/>
              </a:rPr>
              <a:t>Why:</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low # observations (n=15 patients)?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nonlinear response pre- vs. post-therapy?</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063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949831-34A1-D148-8D43-7A826256DC31}"/>
              </a:ext>
            </a:extLst>
          </p:cNvPr>
          <p:cNvSpPr txBox="1"/>
          <p:nvPr/>
        </p:nvSpPr>
        <p:spPr>
          <a:xfrm>
            <a:off x="250031" y="177161"/>
            <a:ext cx="11691937" cy="461665"/>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400" b="1">
                <a:latin typeface="Arial" panose="020B0604020202020204" pitchFamily="34" charset="0"/>
                <a:cs typeface="Arial" panose="020B0604020202020204" pitchFamily="34" charset="0"/>
              </a:rPr>
              <a:t>eXtreme Gradient Boosting: XGBoost machine learning models </a:t>
            </a:r>
            <a:endParaRPr lang="en-US" sz="24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467A72C-F512-2541-8AAC-93F1D6CE62D3}"/>
              </a:ext>
            </a:extLst>
          </p:cNvPr>
          <p:cNvSpPr txBox="1"/>
          <p:nvPr/>
        </p:nvSpPr>
        <p:spPr>
          <a:xfrm>
            <a:off x="250031" y="1302476"/>
            <a:ext cx="11567896" cy="4339650"/>
          </a:xfrm>
          <a:prstGeom prst="rect">
            <a:avLst/>
          </a:prstGeom>
          <a:noFill/>
        </p:spPr>
        <p:txBody>
          <a:bodyPr wrap="square" rtlCol="0">
            <a:spAutoFit/>
          </a:bodyPr>
          <a:lstStyle/>
          <a:p>
            <a:r>
              <a:rPr lang="en-US" sz="2400" b="1" dirty="0" err="1">
                <a:latin typeface="Arial" panose="020B0604020202020204" pitchFamily="34" charset="0"/>
                <a:cs typeface="Arial" panose="020B0604020202020204" pitchFamily="34" charset="0"/>
              </a:rPr>
              <a:t>XGBoost</a:t>
            </a:r>
            <a:r>
              <a:rPr lang="en-US" sz="2400" b="1" dirty="0">
                <a:latin typeface="Arial" panose="020B0604020202020204" pitchFamily="34" charset="0"/>
                <a:cs typeface="Arial" panose="020B0604020202020204" pitchFamily="34" charset="0"/>
              </a:rPr>
              <a:t>: an ensemble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of gradient boosted trees</a:t>
            </a:r>
            <a:br>
              <a:rPr lang="en-US" sz="2400" b="1" dirty="0">
                <a:latin typeface="Arial" panose="020B0604020202020204" pitchFamily="34" charset="0"/>
                <a:cs typeface="Arial" panose="020B0604020202020204" pitchFamily="34" charset="0"/>
              </a:rPr>
            </a:b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highly efficacious, flexible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regression</a:t>
            </a:r>
            <a:r>
              <a:rPr lang="en-US" sz="2000" dirty="0">
                <a:latin typeface="Arial" panose="020B0604020202020204" pitchFamily="34" charset="0"/>
                <a:cs typeface="Arial" panose="020B0604020202020204" pitchFamily="34" charset="0"/>
              </a:rPr>
              <a:t> &amp; classification)</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google scholar ‘</a:t>
            </a:r>
            <a:r>
              <a:rPr lang="en-US" sz="2000" dirty="0" err="1">
                <a:latin typeface="Arial" panose="020B0604020202020204" pitchFamily="34" charset="0"/>
                <a:cs typeface="Arial" panose="020B0604020202020204" pitchFamily="34" charset="0"/>
              </a:rPr>
              <a:t>xgboost</a:t>
            </a:r>
            <a:r>
              <a:rPr lang="en-US" sz="2000" dirty="0">
                <a:latin typeface="Arial" panose="020B0604020202020204" pitchFamily="34" charset="0"/>
                <a:cs typeface="Arial" panose="020B0604020202020204" pitchFamily="34" charset="0"/>
              </a:rPr>
              <a:t> cancer’: </a:t>
            </a:r>
            <a:br>
              <a:rPr lang="en-US" sz="2000"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&gt;1000 entries since </a:t>
            </a:r>
            <a:r>
              <a:rPr lang="en-US" sz="2000" dirty="0">
                <a:latin typeface="Arial" panose="020B0604020202020204" pitchFamily="34" charset="0"/>
                <a:cs typeface="Arial" panose="020B0604020202020204" pitchFamily="34" charset="0"/>
              </a:rPr>
              <a:t>2019</a:t>
            </a: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accessible (runs on laptop)</a:t>
            </a:r>
          </a:p>
          <a:p>
            <a:endParaRPr lang="en-US" sz="2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41A4D27-FA9D-BF47-8038-1A629D3E4FD1}"/>
              </a:ext>
            </a:extLst>
          </p:cNvPr>
          <p:cNvPicPr>
            <a:picLocks noChangeAspect="1"/>
          </p:cNvPicPr>
          <p:nvPr/>
        </p:nvPicPr>
        <p:blipFill>
          <a:blip r:embed="rId3"/>
          <a:stretch>
            <a:fillRect/>
          </a:stretch>
        </p:blipFill>
        <p:spPr>
          <a:xfrm>
            <a:off x="5231660" y="1292293"/>
            <a:ext cx="6137175" cy="2944425"/>
          </a:xfrm>
          <a:prstGeom prst="rect">
            <a:avLst/>
          </a:prstGeom>
        </p:spPr>
      </p:pic>
      <p:pic>
        <p:nvPicPr>
          <p:cNvPr id="7" name="Picture 6" descr="A chain link fence&#10;&#10;Description automatically generated">
            <a:extLst>
              <a:ext uri="{FF2B5EF4-FFF2-40B4-BE49-F238E27FC236}">
                <a16:creationId xmlns:a16="http://schemas.microsoft.com/office/drawing/2014/main" id="{D6877BAC-4FC3-DD41-80E0-A01032CB5F45}"/>
              </a:ext>
            </a:extLst>
          </p:cNvPr>
          <p:cNvPicPr>
            <a:picLocks noChangeAspect="1"/>
          </p:cNvPicPr>
          <p:nvPr/>
        </p:nvPicPr>
        <p:blipFill>
          <a:blip r:embed="rId4"/>
          <a:stretch>
            <a:fillRect/>
          </a:stretch>
        </p:blipFill>
        <p:spPr>
          <a:xfrm>
            <a:off x="4752726" y="4277533"/>
            <a:ext cx="7284291" cy="2580468"/>
          </a:xfrm>
          <a:prstGeom prst="rect">
            <a:avLst/>
          </a:prstGeom>
        </p:spPr>
      </p:pic>
      <p:sp>
        <p:nvSpPr>
          <p:cNvPr id="13" name="TextBox 12">
            <a:extLst>
              <a:ext uri="{FF2B5EF4-FFF2-40B4-BE49-F238E27FC236}">
                <a16:creationId xmlns:a16="http://schemas.microsoft.com/office/drawing/2014/main" id="{5B413836-4064-FA48-B806-BDA55162549F}"/>
              </a:ext>
            </a:extLst>
          </p:cNvPr>
          <p:cNvSpPr txBox="1"/>
          <p:nvPr/>
        </p:nvSpPr>
        <p:spPr>
          <a:xfrm>
            <a:off x="5231660" y="846542"/>
            <a:ext cx="1056700" cy="369332"/>
          </a:xfrm>
          <a:prstGeom prst="rect">
            <a:avLst/>
          </a:prstGeom>
          <a:noFill/>
          <a:ln>
            <a:solidFill>
              <a:schemeClr val="tx1"/>
            </a:solidFill>
          </a:ln>
        </p:spPr>
        <p:txBody>
          <a:bodyPr wrap="none" rtlCol="0">
            <a:spAutoFit/>
          </a:bodyPr>
          <a:lstStyle/>
          <a:p>
            <a:r>
              <a:rPr lang="en-US" b="1" dirty="0">
                <a:latin typeface="Arial" panose="020B0604020202020204" pitchFamily="34" charset="0"/>
                <a:cs typeface="Arial" panose="020B0604020202020204" pitchFamily="34" charset="0"/>
              </a:rPr>
              <a:t>model 1</a:t>
            </a:r>
          </a:p>
        </p:txBody>
      </p:sp>
      <p:sp>
        <p:nvSpPr>
          <p:cNvPr id="14" name="TextBox 13">
            <a:extLst>
              <a:ext uri="{FF2B5EF4-FFF2-40B4-BE49-F238E27FC236}">
                <a16:creationId xmlns:a16="http://schemas.microsoft.com/office/drawing/2014/main" id="{9FC008E8-C932-B64C-A81B-24ABBBC09C96}"/>
              </a:ext>
            </a:extLst>
          </p:cNvPr>
          <p:cNvSpPr txBox="1"/>
          <p:nvPr/>
        </p:nvSpPr>
        <p:spPr>
          <a:xfrm>
            <a:off x="6726739" y="1215874"/>
            <a:ext cx="3147015" cy="369332"/>
          </a:xfrm>
          <a:prstGeom prst="rect">
            <a:avLst/>
          </a:prstGeom>
          <a:noFill/>
          <a:ln>
            <a:solidFill>
              <a:schemeClr val="tx1"/>
            </a:solidFill>
          </a:ln>
        </p:spPr>
        <p:txBody>
          <a:bodyPr wrap="none" rtlCol="0">
            <a:spAutoFit/>
          </a:bodyPr>
          <a:lstStyle/>
          <a:p>
            <a:r>
              <a:rPr lang="en-US" b="1" dirty="0">
                <a:latin typeface="Arial" panose="020B0604020202020204" pitchFamily="34" charset="0"/>
                <a:cs typeface="Arial" panose="020B0604020202020204" pitchFamily="34" charset="0"/>
              </a:rPr>
              <a:t>training, learns from errors</a:t>
            </a:r>
          </a:p>
        </p:txBody>
      </p:sp>
      <p:sp>
        <p:nvSpPr>
          <p:cNvPr id="16" name="TextBox 15">
            <a:extLst>
              <a:ext uri="{FF2B5EF4-FFF2-40B4-BE49-F238E27FC236}">
                <a16:creationId xmlns:a16="http://schemas.microsoft.com/office/drawing/2014/main" id="{6630BFD1-EAA0-894A-BC7A-CBD5CF70684D}"/>
              </a:ext>
            </a:extLst>
          </p:cNvPr>
          <p:cNvSpPr txBox="1"/>
          <p:nvPr/>
        </p:nvSpPr>
        <p:spPr>
          <a:xfrm>
            <a:off x="4582244" y="4263360"/>
            <a:ext cx="1056700" cy="369332"/>
          </a:xfrm>
          <a:prstGeom prst="rect">
            <a:avLst/>
          </a:prstGeom>
          <a:solidFill>
            <a:schemeClr val="bg1"/>
          </a:solidFill>
          <a:ln>
            <a:solidFill>
              <a:schemeClr val="tx1"/>
            </a:solidFill>
          </a:ln>
        </p:spPr>
        <p:txBody>
          <a:bodyPr wrap="none" rtlCol="0">
            <a:spAutoFit/>
          </a:bodyPr>
          <a:lstStyle/>
          <a:p>
            <a:r>
              <a:rPr lang="en-US" b="1" dirty="0">
                <a:latin typeface="Arial" panose="020B0604020202020204" pitchFamily="34" charset="0"/>
                <a:cs typeface="Arial" panose="020B0604020202020204" pitchFamily="34" charset="0"/>
              </a:rPr>
              <a:t>model 1</a:t>
            </a:r>
          </a:p>
        </p:txBody>
      </p:sp>
      <p:sp>
        <p:nvSpPr>
          <p:cNvPr id="17" name="TextBox 16">
            <a:extLst>
              <a:ext uri="{FF2B5EF4-FFF2-40B4-BE49-F238E27FC236}">
                <a16:creationId xmlns:a16="http://schemas.microsoft.com/office/drawing/2014/main" id="{298EFE1C-9BBC-2647-B6E8-C6D5EB8ACFF7}"/>
              </a:ext>
            </a:extLst>
          </p:cNvPr>
          <p:cNvSpPr txBox="1"/>
          <p:nvPr/>
        </p:nvSpPr>
        <p:spPr>
          <a:xfrm>
            <a:off x="6779629" y="4275905"/>
            <a:ext cx="1056700" cy="369332"/>
          </a:xfrm>
          <a:prstGeom prst="rect">
            <a:avLst/>
          </a:prstGeom>
          <a:solidFill>
            <a:schemeClr val="bg1"/>
          </a:solidFill>
          <a:ln>
            <a:solidFill>
              <a:schemeClr val="tx1"/>
            </a:solidFill>
          </a:ln>
        </p:spPr>
        <p:txBody>
          <a:bodyPr wrap="none" rtlCol="0">
            <a:spAutoFit/>
          </a:bodyPr>
          <a:lstStyle/>
          <a:p>
            <a:r>
              <a:rPr lang="en-US" b="1" dirty="0">
                <a:latin typeface="Arial" panose="020B0604020202020204" pitchFamily="34" charset="0"/>
                <a:cs typeface="Arial" panose="020B0604020202020204" pitchFamily="34" charset="0"/>
              </a:rPr>
              <a:t>model 2</a:t>
            </a:r>
          </a:p>
        </p:txBody>
      </p:sp>
      <p:sp>
        <p:nvSpPr>
          <p:cNvPr id="18" name="TextBox 17">
            <a:extLst>
              <a:ext uri="{FF2B5EF4-FFF2-40B4-BE49-F238E27FC236}">
                <a16:creationId xmlns:a16="http://schemas.microsoft.com/office/drawing/2014/main" id="{F85C7D4C-9E28-F14F-BC6B-7B3A077C2472}"/>
              </a:ext>
            </a:extLst>
          </p:cNvPr>
          <p:cNvSpPr txBox="1"/>
          <p:nvPr/>
        </p:nvSpPr>
        <p:spPr>
          <a:xfrm>
            <a:off x="9606877" y="4295942"/>
            <a:ext cx="1069524" cy="369332"/>
          </a:xfrm>
          <a:prstGeom prst="rect">
            <a:avLst/>
          </a:prstGeom>
          <a:solidFill>
            <a:schemeClr val="bg1"/>
          </a:solidFill>
          <a:ln>
            <a:solidFill>
              <a:schemeClr val="tx1"/>
            </a:solidFill>
          </a:ln>
        </p:spPr>
        <p:txBody>
          <a:bodyPr wrap="none" rtlCol="0">
            <a:spAutoFit/>
          </a:bodyPr>
          <a:lstStyle/>
          <a:p>
            <a:r>
              <a:rPr lang="en-US" b="1" dirty="0">
                <a:latin typeface="Arial" panose="020B0604020202020204" pitchFamily="34" charset="0"/>
                <a:cs typeface="Arial" panose="020B0604020202020204" pitchFamily="34" charset="0"/>
              </a:rPr>
              <a:t>model n</a:t>
            </a:r>
          </a:p>
        </p:txBody>
      </p:sp>
    </p:spTree>
    <p:extLst>
      <p:ext uri="{BB962C8B-B14F-4D97-AF65-F5344CB8AC3E}">
        <p14:creationId xmlns:p14="http://schemas.microsoft.com/office/powerpoint/2010/main" val="102788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P spid="14"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6F81477-AF51-424D-AF0D-54256C07ACCB}"/>
              </a:ext>
            </a:extLst>
          </p:cNvPr>
          <p:cNvSpPr txBox="1"/>
          <p:nvPr/>
        </p:nvSpPr>
        <p:spPr>
          <a:xfrm>
            <a:off x="250031" y="177161"/>
            <a:ext cx="5313861" cy="707886"/>
          </a:xfrm>
          <a:prstGeom prst="rect">
            <a:avLst/>
          </a:prstGeom>
          <a:solidFill>
            <a:schemeClr val="accent5">
              <a:lumMod val="20000"/>
              <a:lumOff val="80000"/>
              <a:alpha val="70000"/>
            </a:schemeClr>
          </a:solidFill>
          <a:ln w="19050">
            <a:solidFill>
              <a:schemeClr val="tx1"/>
            </a:solidFill>
          </a:ln>
        </p:spPr>
        <p:txBody>
          <a:bodyPr wrap="square" rtlCol="0">
            <a:spAutoFit/>
          </a:bodyPr>
          <a:lstStyle/>
          <a:p>
            <a:r>
              <a:rPr lang="en-US" sz="4000" b="1" dirty="0">
                <a:latin typeface="Arial" panose="020B0604020202020204" pitchFamily="34" charset="0"/>
                <a:cs typeface="Arial" panose="020B0604020202020204" pitchFamily="34" charset="0"/>
              </a:rPr>
              <a:t>Radiation late effects </a:t>
            </a:r>
          </a:p>
        </p:txBody>
      </p:sp>
      <p:sp>
        <p:nvSpPr>
          <p:cNvPr id="3" name="TextBox 2">
            <a:extLst>
              <a:ext uri="{FF2B5EF4-FFF2-40B4-BE49-F238E27FC236}">
                <a16:creationId xmlns:a16="http://schemas.microsoft.com/office/drawing/2014/main" id="{3380621B-4CFD-7042-A453-43B66B08EF4C}"/>
              </a:ext>
            </a:extLst>
          </p:cNvPr>
          <p:cNvSpPr txBox="1"/>
          <p:nvPr/>
        </p:nvSpPr>
        <p:spPr>
          <a:xfrm>
            <a:off x="250031" y="1324473"/>
            <a:ext cx="8862972" cy="5262979"/>
          </a:xfrm>
          <a:prstGeom prst="rect">
            <a:avLst/>
          </a:prstGeom>
          <a:noFill/>
        </p:spPr>
        <p:txBody>
          <a:bodyPr wrap="square" rtlCol="0">
            <a:spAutoFit/>
          </a:bodyPr>
          <a:lstStyle/>
          <a:p>
            <a:pPr marL="342900" indent="-342900">
              <a:buFont typeface="Arial" panose="020B0604020202020204" pitchFamily="34" charset="0"/>
              <a:buChar char="•"/>
            </a:pPr>
            <a:r>
              <a:rPr lang="en-US" sz="2800" b="1" dirty="0">
                <a:latin typeface="Arial" panose="020B0604020202020204" pitchFamily="34" charset="0"/>
                <a:cs typeface="Arial" panose="020B0604020202020204" pitchFamily="34" charset="0"/>
              </a:rPr>
              <a:t>Negative outcomes late after radiation therapy:</a:t>
            </a:r>
          </a:p>
          <a:p>
            <a:pPr marL="800100" lvl="1" indent="-342900">
              <a:buFont typeface="Courier New" panose="02070309020205020404" pitchFamily="49" charset="0"/>
              <a:buChar char="o"/>
            </a:pPr>
            <a:r>
              <a:rPr lang="en-US" sz="2800" dirty="0">
                <a:latin typeface="Arial" panose="020B0604020202020204" pitchFamily="34" charset="0"/>
                <a:cs typeface="Arial" panose="020B0604020202020204" pitchFamily="34" charset="0"/>
              </a:rPr>
              <a:t>cardiovascular disease</a:t>
            </a:r>
          </a:p>
          <a:p>
            <a:pPr marL="800100" lvl="1" indent="-342900">
              <a:buFont typeface="Courier New" panose="02070309020205020404" pitchFamily="49" charset="0"/>
              <a:buChar char="o"/>
            </a:pPr>
            <a:r>
              <a:rPr lang="en-US" sz="2800" dirty="0">
                <a:latin typeface="Arial" panose="020B0604020202020204" pitchFamily="34" charset="0"/>
                <a:cs typeface="Arial" panose="020B0604020202020204" pitchFamily="34" charset="0"/>
              </a:rPr>
              <a:t>pulmonary fibrosis</a:t>
            </a:r>
          </a:p>
          <a:p>
            <a:pPr marL="800100" lvl="1" indent="-342900">
              <a:buFont typeface="Courier New" panose="02070309020205020404" pitchFamily="49" charset="0"/>
              <a:buChar char="o"/>
            </a:pPr>
            <a:r>
              <a:rPr lang="en-US" sz="2800" dirty="0">
                <a:latin typeface="Arial" panose="020B0604020202020204" pitchFamily="34" charset="0"/>
                <a:cs typeface="Arial" panose="020B0604020202020204" pitchFamily="34" charset="0"/>
              </a:rPr>
              <a:t>aplastic anemia</a:t>
            </a:r>
          </a:p>
          <a:p>
            <a:pPr marL="800100" lvl="1" indent="-342900">
              <a:buFont typeface="Courier New" panose="02070309020205020404" pitchFamily="49" charset="0"/>
              <a:buChar char="o"/>
            </a:pPr>
            <a:r>
              <a:rPr lang="en-US" sz="2800" dirty="0">
                <a:latin typeface="Arial" panose="020B0604020202020204" pitchFamily="34" charset="0"/>
                <a:cs typeface="Arial" panose="020B0604020202020204" pitchFamily="34" charset="0"/>
              </a:rPr>
              <a:t>secondary cancers</a:t>
            </a:r>
          </a:p>
          <a:p>
            <a:endParaRPr lang="en-US" sz="28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b="1" dirty="0">
                <a:latin typeface="Arial" panose="020B0604020202020204" pitchFamily="34" charset="0"/>
                <a:cs typeface="Arial" panose="020B0604020202020204" pitchFamily="34" charset="0"/>
              </a:rPr>
              <a:t>Pediatric patients</a:t>
            </a:r>
          </a:p>
          <a:p>
            <a:pPr marL="457200" indent="-457200">
              <a:buFont typeface="Arial" panose="020B0604020202020204" pitchFamily="34" charset="0"/>
              <a:buChar char="•"/>
            </a:pPr>
            <a:endParaRPr lang="en-US" sz="28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Many assays for assessing risk, </a:t>
            </a:r>
            <a:br>
              <a:rPr lang="en-US" sz="2800"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no standard</a:t>
            </a:r>
          </a:p>
          <a:p>
            <a:pPr marL="457200" indent="-457200">
              <a:buFont typeface="Arial" panose="020B0604020202020204" pitchFamily="34" charset="0"/>
              <a:buChar char="•"/>
            </a:pPr>
            <a:endParaRPr lang="en-US" sz="28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Need for new approaches</a:t>
            </a:r>
          </a:p>
        </p:txBody>
      </p:sp>
      <p:pic>
        <p:nvPicPr>
          <p:cNvPr id="5" name="Picture 4">
            <a:extLst>
              <a:ext uri="{FF2B5EF4-FFF2-40B4-BE49-F238E27FC236}">
                <a16:creationId xmlns:a16="http://schemas.microsoft.com/office/drawing/2014/main" id="{A9007BB1-2F32-BB43-95E3-7E918A57C906}"/>
              </a:ext>
            </a:extLst>
          </p:cNvPr>
          <p:cNvPicPr>
            <a:picLocks noChangeAspect="1"/>
          </p:cNvPicPr>
          <p:nvPr/>
        </p:nvPicPr>
        <p:blipFill>
          <a:blip r:embed="rId3"/>
          <a:stretch>
            <a:fillRect/>
          </a:stretch>
        </p:blipFill>
        <p:spPr>
          <a:xfrm>
            <a:off x="6602278" y="3714605"/>
            <a:ext cx="5589722" cy="3143396"/>
          </a:xfrm>
          <a:prstGeom prst="rect">
            <a:avLst/>
          </a:prstGeom>
        </p:spPr>
      </p:pic>
      <p:pic>
        <p:nvPicPr>
          <p:cNvPr id="7" name="Picture 6" descr="A close up of a logo&#10;&#10;Description automatically generated">
            <a:extLst>
              <a:ext uri="{FF2B5EF4-FFF2-40B4-BE49-F238E27FC236}">
                <a16:creationId xmlns:a16="http://schemas.microsoft.com/office/drawing/2014/main" id="{2DFA7604-2075-2946-A937-D4B8080B28BD}"/>
              </a:ext>
            </a:extLst>
          </p:cNvPr>
          <p:cNvPicPr>
            <a:picLocks noChangeAspect="1"/>
          </p:cNvPicPr>
          <p:nvPr/>
        </p:nvPicPr>
        <p:blipFill>
          <a:blip r:embed="rId4"/>
          <a:stretch>
            <a:fillRect/>
          </a:stretch>
        </p:blipFill>
        <p:spPr>
          <a:xfrm>
            <a:off x="7563173" y="4914636"/>
            <a:ext cx="756862" cy="756862"/>
          </a:xfrm>
          <a:prstGeom prst="rect">
            <a:avLst/>
          </a:prstGeom>
        </p:spPr>
      </p:pic>
    </p:spTree>
    <p:extLst>
      <p:ext uri="{BB962C8B-B14F-4D97-AF65-F5344CB8AC3E}">
        <p14:creationId xmlns:p14="http://schemas.microsoft.com/office/powerpoint/2010/main" val="139399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949831-34A1-D148-8D43-7A826256DC31}"/>
              </a:ext>
            </a:extLst>
          </p:cNvPr>
          <p:cNvSpPr txBox="1"/>
          <p:nvPr/>
        </p:nvSpPr>
        <p:spPr>
          <a:xfrm>
            <a:off x="678345" y="120890"/>
            <a:ext cx="10835310" cy="400110"/>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000" b="1" dirty="0">
                <a:latin typeface="Arial" panose="020B0604020202020204" pitchFamily="34" charset="0"/>
                <a:cs typeface="Arial" panose="020B0604020202020204" pitchFamily="34" charset="0"/>
              </a:rPr>
              <a:t>Telomeres and </a:t>
            </a:r>
            <a:r>
              <a:rPr lang="en-US" sz="2000" b="1" dirty="0" err="1">
                <a:latin typeface="Arial" panose="020B0604020202020204" pitchFamily="34" charset="0"/>
                <a:cs typeface="Arial" panose="020B0604020202020204" pitchFamily="34" charset="0"/>
              </a:rPr>
              <a:t>XGBoost</a:t>
            </a:r>
            <a:r>
              <a:rPr lang="en-US" sz="2000" b="1" dirty="0">
                <a:latin typeface="Arial" panose="020B0604020202020204" pitchFamily="34" charset="0"/>
                <a:cs typeface="Arial" panose="020B0604020202020204" pitchFamily="34" charset="0"/>
              </a:rPr>
              <a:t> for prediction of post-therapy telomeric outcomes</a:t>
            </a:r>
          </a:p>
        </p:txBody>
      </p:sp>
      <p:pic>
        <p:nvPicPr>
          <p:cNvPr id="5" name="Picture 4" descr="A large map&#10;&#10;Description automatically generated">
            <a:extLst>
              <a:ext uri="{FF2B5EF4-FFF2-40B4-BE49-F238E27FC236}">
                <a16:creationId xmlns:a16="http://schemas.microsoft.com/office/drawing/2014/main" id="{C8B7F400-C00A-7E42-A3C0-8CBA7ACB8FAB}"/>
              </a:ext>
            </a:extLst>
          </p:cNvPr>
          <p:cNvPicPr>
            <a:picLocks noChangeAspect="1"/>
          </p:cNvPicPr>
          <p:nvPr/>
        </p:nvPicPr>
        <p:blipFill>
          <a:blip r:embed="rId3"/>
          <a:stretch>
            <a:fillRect/>
          </a:stretch>
        </p:blipFill>
        <p:spPr>
          <a:xfrm>
            <a:off x="1242646" y="591426"/>
            <a:ext cx="9706708" cy="6266574"/>
          </a:xfrm>
          <a:prstGeom prst="rect">
            <a:avLst/>
          </a:prstGeom>
        </p:spPr>
      </p:pic>
    </p:spTree>
    <p:extLst>
      <p:ext uri="{BB962C8B-B14F-4D97-AF65-F5344CB8AC3E}">
        <p14:creationId xmlns:p14="http://schemas.microsoft.com/office/powerpoint/2010/main" val="3965394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45F7C8-33BF-4446-AFEA-7C8846829E44}"/>
              </a:ext>
            </a:extLst>
          </p:cNvPr>
          <p:cNvSpPr txBox="1"/>
          <p:nvPr/>
        </p:nvSpPr>
        <p:spPr>
          <a:xfrm>
            <a:off x="371257" y="1439514"/>
            <a:ext cx="2024451"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Preprocessed data</a:t>
            </a:r>
          </a:p>
        </p:txBody>
      </p:sp>
      <p:sp>
        <p:nvSpPr>
          <p:cNvPr id="5" name="TextBox 4">
            <a:extLst>
              <a:ext uri="{FF2B5EF4-FFF2-40B4-BE49-F238E27FC236}">
                <a16:creationId xmlns:a16="http://schemas.microsoft.com/office/drawing/2014/main" id="{029E1157-7153-C248-81E6-E062F682259E}"/>
              </a:ext>
            </a:extLst>
          </p:cNvPr>
          <p:cNvSpPr txBox="1"/>
          <p:nvPr/>
        </p:nvSpPr>
        <p:spPr>
          <a:xfrm>
            <a:off x="736395" y="2085845"/>
            <a:ext cx="1294173"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Features 1, 2</a:t>
            </a:r>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C22FC26-9673-5045-9D83-E03589EEAE0C}"/>
              </a:ext>
            </a:extLst>
          </p:cNvPr>
          <p:cNvSpPr txBox="1"/>
          <p:nvPr/>
        </p:nvSpPr>
        <p:spPr>
          <a:xfrm>
            <a:off x="1014377" y="2393622"/>
            <a:ext cx="738208"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80843F-AC93-214E-B304-E4045DCD1A4A}"/>
              </a:ext>
            </a:extLst>
          </p:cNvPr>
          <p:cNvSpPr txBox="1"/>
          <p:nvPr/>
        </p:nvSpPr>
        <p:spPr>
          <a:xfrm>
            <a:off x="2614561" y="1881789"/>
            <a:ext cx="633956" cy="276999"/>
          </a:xfrm>
          <a:prstGeom prst="rect">
            <a:avLst/>
          </a:prstGeom>
          <a:noFill/>
          <a:ln w="19050">
            <a:noFill/>
          </a:ln>
        </p:spPr>
        <p:txBody>
          <a:bodyPr wrap="none" rtlCol="0">
            <a:spAutoFit/>
          </a:bodyPr>
          <a:lstStyle/>
          <a:p>
            <a:pPr algn="ctr"/>
            <a:r>
              <a:rPr lang="en-US" sz="1200" dirty="0">
                <a:latin typeface="Arial" panose="020B0604020202020204" pitchFamily="34" charset="0"/>
                <a:cs typeface="Arial" panose="020B0604020202020204" pitchFamily="34" charset="0"/>
              </a:rPr>
              <a:t>shuffle</a:t>
            </a:r>
          </a:p>
        </p:txBody>
      </p:sp>
      <p:sp>
        <p:nvSpPr>
          <p:cNvPr id="10" name="TextBox 9">
            <a:extLst>
              <a:ext uri="{FF2B5EF4-FFF2-40B4-BE49-F238E27FC236}">
                <a16:creationId xmlns:a16="http://schemas.microsoft.com/office/drawing/2014/main" id="{61F17F33-801F-D244-BBCD-BDDD2C301968}"/>
              </a:ext>
            </a:extLst>
          </p:cNvPr>
          <p:cNvSpPr txBox="1"/>
          <p:nvPr/>
        </p:nvSpPr>
        <p:spPr>
          <a:xfrm>
            <a:off x="2614561" y="2268934"/>
            <a:ext cx="633956"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stratify</a:t>
            </a:r>
          </a:p>
        </p:txBody>
      </p:sp>
      <p:sp>
        <p:nvSpPr>
          <p:cNvPr id="12" name="TextBox 11">
            <a:extLst>
              <a:ext uri="{FF2B5EF4-FFF2-40B4-BE49-F238E27FC236}">
                <a16:creationId xmlns:a16="http://schemas.microsoft.com/office/drawing/2014/main" id="{F523BE57-7017-8F47-B3DF-56744FAF04C0}"/>
              </a:ext>
            </a:extLst>
          </p:cNvPr>
          <p:cNvSpPr txBox="1"/>
          <p:nvPr/>
        </p:nvSpPr>
        <p:spPr>
          <a:xfrm>
            <a:off x="852356" y="1778068"/>
            <a:ext cx="1068512" cy="307777"/>
          </a:xfrm>
          <a:prstGeom prst="rect">
            <a:avLst/>
          </a:prstGeom>
          <a:noFill/>
          <a:ln w="19050">
            <a:solidFill>
              <a:schemeClr val="tx1"/>
            </a:solidFill>
          </a:ln>
        </p:spPr>
        <p:txBody>
          <a:bodyPr wrap="square" rtlCol="0">
            <a:spAutoFit/>
          </a:bodyPr>
          <a:lstStyle/>
          <a:p>
            <a:pPr algn="ctr"/>
            <a:r>
              <a:rPr lang="en-US" sz="1400" dirty="0">
                <a:latin typeface="Arial" panose="020B0604020202020204" pitchFamily="34" charset="0"/>
                <a:cs typeface="Arial" panose="020B0604020202020204" pitchFamily="34" charset="0"/>
              </a:rPr>
              <a:t>Patient IDs</a:t>
            </a:r>
          </a:p>
        </p:txBody>
      </p:sp>
      <p:sp>
        <p:nvSpPr>
          <p:cNvPr id="15" name="Right Arrow 14">
            <a:extLst>
              <a:ext uri="{FF2B5EF4-FFF2-40B4-BE49-F238E27FC236}">
                <a16:creationId xmlns:a16="http://schemas.microsoft.com/office/drawing/2014/main" id="{393842C6-4790-AF44-B989-D076FEB89B6A}"/>
              </a:ext>
            </a:extLst>
          </p:cNvPr>
          <p:cNvSpPr/>
          <p:nvPr/>
        </p:nvSpPr>
        <p:spPr>
          <a:xfrm>
            <a:off x="6389891" y="2094346"/>
            <a:ext cx="1116612" cy="2631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2CDA03B-47A4-9846-AC98-143F7853C723}"/>
              </a:ext>
            </a:extLst>
          </p:cNvPr>
          <p:cNvSpPr txBox="1"/>
          <p:nvPr/>
        </p:nvSpPr>
        <p:spPr>
          <a:xfrm>
            <a:off x="6519002" y="1883547"/>
            <a:ext cx="748923" cy="276999"/>
          </a:xfrm>
          <a:prstGeom prst="rect">
            <a:avLst/>
          </a:prstGeom>
          <a:noFill/>
          <a:ln w="19050">
            <a:noFill/>
          </a:ln>
        </p:spPr>
        <p:txBody>
          <a:bodyPr wrap="none" rtlCol="0">
            <a:spAutoFit/>
          </a:bodyPr>
          <a:lstStyle/>
          <a:p>
            <a:pPr algn="ctr"/>
            <a:r>
              <a:rPr lang="en-US" sz="1200" dirty="0">
                <a:latin typeface="Arial" panose="020B0604020202020204" pitchFamily="34" charset="0"/>
                <a:cs typeface="Arial" panose="020B0604020202020204" pitchFamily="34" charset="0"/>
              </a:rPr>
              <a:t>strip IDs</a:t>
            </a:r>
          </a:p>
        </p:txBody>
      </p:sp>
      <p:sp>
        <p:nvSpPr>
          <p:cNvPr id="17" name="TextBox 16">
            <a:extLst>
              <a:ext uri="{FF2B5EF4-FFF2-40B4-BE49-F238E27FC236}">
                <a16:creationId xmlns:a16="http://schemas.microsoft.com/office/drawing/2014/main" id="{EF8F22A8-C734-4A42-AB8D-C01FCE75332E}"/>
              </a:ext>
            </a:extLst>
          </p:cNvPr>
          <p:cNvSpPr txBox="1"/>
          <p:nvPr/>
        </p:nvSpPr>
        <p:spPr>
          <a:xfrm>
            <a:off x="6307791" y="2272997"/>
            <a:ext cx="1171344"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encode labels</a:t>
            </a:r>
          </a:p>
        </p:txBody>
      </p:sp>
      <p:sp>
        <p:nvSpPr>
          <p:cNvPr id="18" name="TextBox 17">
            <a:extLst>
              <a:ext uri="{FF2B5EF4-FFF2-40B4-BE49-F238E27FC236}">
                <a16:creationId xmlns:a16="http://schemas.microsoft.com/office/drawing/2014/main" id="{1E558653-B584-404C-A53D-E1DA5F6CB125}"/>
              </a:ext>
            </a:extLst>
          </p:cNvPr>
          <p:cNvSpPr txBox="1"/>
          <p:nvPr/>
        </p:nvSpPr>
        <p:spPr>
          <a:xfrm>
            <a:off x="7615078" y="1435381"/>
            <a:ext cx="2423143" cy="335397"/>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Cleaned train/test data</a:t>
            </a:r>
          </a:p>
        </p:txBody>
      </p:sp>
      <p:sp>
        <p:nvSpPr>
          <p:cNvPr id="25" name="TextBox 24">
            <a:extLst>
              <a:ext uri="{FF2B5EF4-FFF2-40B4-BE49-F238E27FC236}">
                <a16:creationId xmlns:a16="http://schemas.microsoft.com/office/drawing/2014/main" id="{485A9054-C251-5442-AE86-CB98FE0E45F6}"/>
              </a:ext>
            </a:extLst>
          </p:cNvPr>
          <p:cNvSpPr txBox="1"/>
          <p:nvPr/>
        </p:nvSpPr>
        <p:spPr>
          <a:xfrm>
            <a:off x="3505492" y="1439514"/>
            <a:ext cx="2812612"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 (80%) test (20%) split</a:t>
            </a:r>
          </a:p>
        </p:txBody>
      </p:sp>
      <p:sp>
        <p:nvSpPr>
          <p:cNvPr id="31" name="TextBox 30">
            <a:extLst>
              <a:ext uri="{FF2B5EF4-FFF2-40B4-BE49-F238E27FC236}">
                <a16:creationId xmlns:a16="http://schemas.microsoft.com/office/drawing/2014/main" id="{BE58D1E0-4F7A-7B40-A142-570EA83D0900}"/>
              </a:ext>
            </a:extLst>
          </p:cNvPr>
          <p:cNvSpPr txBox="1"/>
          <p:nvPr/>
        </p:nvSpPr>
        <p:spPr>
          <a:xfrm>
            <a:off x="10419800" y="2867768"/>
            <a:ext cx="1057456" cy="584775"/>
          </a:xfrm>
          <a:prstGeom prst="rect">
            <a:avLst/>
          </a:prstGeom>
          <a:solidFill>
            <a:srgbClr val="FF0000">
              <a:alpha val="15000"/>
            </a:srgbClr>
          </a:solidFill>
          <a:ln w="19050">
            <a:solidFill>
              <a:schemeClr val="tx1"/>
            </a:solidFill>
          </a:ln>
        </p:spPr>
        <p:txBody>
          <a:bodyPr wrap="square" rtlCol="0">
            <a:spAutoFit/>
          </a:bodyPr>
          <a:lstStyle/>
          <a:p>
            <a:pPr algn="ctr"/>
            <a:r>
              <a:rPr lang="en-US" sz="1600" b="1" dirty="0" err="1">
                <a:latin typeface="Arial" panose="020B0604020202020204" pitchFamily="34" charset="0"/>
                <a:cs typeface="Arial" panose="020B0604020202020204" pitchFamily="34" charset="0"/>
              </a:rPr>
              <a:t>XGBoost</a:t>
            </a:r>
            <a:r>
              <a:rPr lang="en-US" sz="1600" b="1" dirty="0">
                <a:latin typeface="Arial" panose="020B0604020202020204" pitchFamily="34" charset="0"/>
                <a:cs typeface="Arial" panose="020B0604020202020204" pitchFamily="34" charset="0"/>
              </a:rPr>
              <a:t> models</a:t>
            </a:r>
          </a:p>
        </p:txBody>
      </p:sp>
      <p:sp>
        <p:nvSpPr>
          <p:cNvPr id="37" name="TextBox 36">
            <a:extLst>
              <a:ext uri="{FF2B5EF4-FFF2-40B4-BE49-F238E27FC236}">
                <a16:creationId xmlns:a16="http://schemas.microsoft.com/office/drawing/2014/main" id="{3615CE0D-9814-F74F-94C1-2E39E771AEB2}"/>
              </a:ext>
            </a:extLst>
          </p:cNvPr>
          <p:cNvSpPr txBox="1"/>
          <p:nvPr/>
        </p:nvSpPr>
        <p:spPr>
          <a:xfrm>
            <a:off x="4377542" y="1874709"/>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Train data</a:t>
            </a:r>
          </a:p>
        </p:txBody>
      </p:sp>
      <p:sp>
        <p:nvSpPr>
          <p:cNvPr id="38" name="TextBox 37">
            <a:extLst>
              <a:ext uri="{FF2B5EF4-FFF2-40B4-BE49-F238E27FC236}">
                <a16:creationId xmlns:a16="http://schemas.microsoft.com/office/drawing/2014/main" id="{B0977C5D-2479-6440-A8CF-D90CC323D268}"/>
              </a:ext>
            </a:extLst>
          </p:cNvPr>
          <p:cNvSpPr txBox="1"/>
          <p:nvPr/>
        </p:nvSpPr>
        <p:spPr>
          <a:xfrm>
            <a:off x="4377543" y="2285174"/>
            <a:ext cx="1068511"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Test data</a:t>
            </a:r>
          </a:p>
        </p:txBody>
      </p:sp>
      <p:sp>
        <p:nvSpPr>
          <p:cNvPr id="46" name="TextBox 45">
            <a:extLst>
              <a:ext uri="{FF2B5EF4-FFF2-40B4-BE49-F238E27FC236}">
                <a16:creationId xmlns:a16="http://schemas.microsoft.com/office/drawing/2014/main" id="{9756B33D-EABA-E840-8562-46C15D8AE6FE}"/>
              </a:ext>
            </a:extLst>
          </p:cNvPr>
          <p:cNvSpPr txBox="1"/>
          <p:nvPr/>
        </p:nvSpPr>
        <p:spPr>
          <a:xfrm>
            <a:off x="10038219" y="2456322"/>
            <a:ext cx="1820617"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Cross validation</a:t>
            </a:r>
          </a:p>
        </p:txBody>
      </p:sp>
      <p:sp>
        <p:nvSpPr>
          <p:cNvPr id="49" name="TextBox 48">
            <a:extLst>
              <a:ext uri="{FF2B5EF4-FFF2-40B4-BE49-F238E27FC236}">
                <a16:creationId xmlns:a16="http://schemas.microsoft.com/office/drawing/2014/main" id="{8652669F-C495-2C42-8CC4-5F512E305F40}"/>
              </a:ext>
            </a:extLst>
          </p:cNvPr>
          <p:cNvSpPr txBox="1"/>
          <p:nvPr/>
        </p:nvSpPr>
        <p:spPr>
          <a:xfrm>
            <a:off x="10038219" y="3562876"/>
            <a:ext cx="1820619" cy="523220"/>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Hyperparameter search</a:t>
            </a:r>
          </a:p>
        </p:txBody>
      </p:sp>
      <p:sp>
        <p:nvSpPr>
          <p:cNvPr id="55" name="TextBox 54">
            <a:extLst>
              <a:ext uri="{FF2B5EF4-FFF2-40B4-BE49-F238E27FC236}">
                <a16:creationId xmlns:a16="http://schemas.microsoft.com/office/drawing/2014/main" id="{30AD548A-3251-8A46-9251-086DF8C5903F}"/>
              </a:ext>
            </a:extLst>
          </p:cNvPr>
          <p:cNvSpPr txBox="1"/>
          <p:nvPr/>
        </p:nvSpPr>
        <p:spPr>
          <a:xfrm>
            <a:off x="7867864" y="4172097"/>
            <a:ext cx="1813962"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Training model</a:t>
            </a:r>
          </a:p>
        </p:txBody>
      </p:sp>
      <p:sp>
        <p:nvSpPr>
          <p:cNvPr id="56" name="Right Arrow 55">
            <a:extLst>
              <a:ext uri="{FF2B5EF4-FFF2-40B4-BE49-F238E27FC236}">
                <a16:creationId xmlns:a16="http://schemas.microsoft.com/office/drawing/2014/main" id="{1A05C9FE-A4C7-9C46-BE3F-E3EA26D2DBD9}"/>
              </a:ext>
            </a:extLst>
          </p:cNvPr>
          <p:cNvSpPr/>
          <p:nvPr/>
        </p:nvSpPr>
        <p:spPr>
          <a:xfrm rot="10800000">
            <a:off x="7864370" y="4867304"/>
            <a:ext cx="1817456" cy="26321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0A991A72-13F9-F646-BFF6-3271621ECBFE}"/>
              </a:ext>
            </a:extLst>
          </p:cNvPr>
          <p:cNvSpPr txBox="1"/>
          <p:nvPr/>
        </p:nvSpPr>
        <p:spPr>
          <a:xfrm>
            <a:off x="10038219" y="2116286"/>
            <a:ext cx="1820619"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Optimization</a:t>
            </a:r>
          </a:p>
        </p:txBody>
      </p:sp>
      <p:sp>
        <p:nvSpPr>
          <p:cNvPr id="60" name="TextBox 59">
            <a:extLst>
              <a:ext uri="{FF2B5EF4-FFF2-40B4-BE49-F238E27FC236}">
                <a16:creationId xmlns:a16="http://schemas.microsoft.com/office/drawing/2014/main" id="{7FB48C57-6469-7D4C-9C51-313A551E8DE3}"/>
              </a:ext>
            </a:extLst>
          </p:cNvPr>
          <p:cNvSpPr txBox="1"/>
          <p:nvPr/>
        </p:nvSpPr>
        <p:spPr>
          <a:xfrm>
            <a:off x="6210638" y="4508894"/>
            <a:ext cx="1165577" cy="830997"/>
          </a:xfrm>
          <a:prstGeom prst="rect">
            <a:avLst/>
          </a:prstGeom>
          <a:solidFill>
            <a:srgbClr val="00B050">
              <a:alpha val="10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Trained </a:t>
            </a:r>
            <a:r>
              <a:rPr lang="en-US" sz="1600" b="1" dirty="0" err="1">
                <a:latin typeface="Arial" panose="020B0604020202020204" pitchFamily="34" charset="0"/>
                <a:cs typeface="Arial" panose="020B0604020202020204" pitchFamily="34" charset="0"/>
              </a:rPr>
              <a:t>XGBoost</a:t>
            </a:r>
            <a:r>
              <a:rPr lang="en-US" sz="1600" b="1" dirty="0">
                <a:latin typeface="Arial" panose="020B0604020202020204" pitchFamily="34" charset="0"/>
                <a:cs typeface="Arial" panose="020B0604020202020204" pitchFamily="34" charset="0"/>
              </a:rPr>
              <a:t> models</a:t>
            </a:r>
          </a:p>
        </p:txBody>
      </p:sp>
      <p:sp>
        <p:nvSpPr>
          <p:cNvPr id="63" name="TextBox 62">
            <a:extLst>
              <a:ext uri="{FF2B5EF4-FFF2-40B4-BE49-F238E27FC236}">
                <a16:creationId xmlns:a16="http://schemas.microsoft.com/office/drawing/2014/main" id="{F3D19337-07D1-9E4A-B15A-0F8B61542676}"/>
              </a:ext>
            </a:extLst>
          </p:cNvPr>
          <p:cNvSpPr txBox="1"/>
          <p:nvPr/>
        </p:nvSpPr>
        <p:spPr>
          <a:xfrm>
            <a:off x="3994011" y="4172097"/>
            <a:ext cx="1731966"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Testing model</a:t>
            </a:r>
          </a:p>
        </p:txBody>
      </p:sp>
      <p:sp>
        <p:nvSpPr>
          <p:cNvPr id="64" name="Right Arrow 63">
            <a:extLst>
              <a:ext uri="{FF2B5EF4-FFF2-40B4-BE49-F238E27FC236}">
                <a16:creationId xmlns:a16="http://schemas.microsoft.com/office/drawing/2014/main" id="{9A71CC7A-7757-A648-BA6C-D19A2804FD33}"/>
              </a:ext>
            </a:extLst>
          </p:cNvPr>
          <p:cNvSpPr/>
          <p:nvPr/>
        </p:nvSpPr>
        <p:spPr>
          <a:xfrm rot="10800000">
            <a:off x="3994011" y="4840132"/>
            <a:ext cx="1731966" cy="279810"/>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E05CA635-3964-DB44-8832-780DABBB19C3}"/>
              </a:ext>
            </a:extLst>
          </p:cNvPr>
          <p:cNvSpPr txBox="1"/>
          <p:nvPr/>
        </p:nvSpPr>
        <p:spPr>
          <a:xfrm>
            <a:off x="433829" y="4718426"/>
            <a:ext cx="1743608" cy="523220"/>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Predicted </a:t>
            </a:r>
            <a:r>
              <a:rPr lang="en-US" sz="1400" dirty="0">
                <a:latin typeface="Arial" panose="020B0604020202020204" pitchFamily="34" charset="0"/>
                <a:cs typeface="Arial" panose="020B0604020202020204" pitchFamily="34" charset="0"/>
              </a:rPr>
              <a:t>telomeric outcomes</a:t>
            </a:r>
          </a:p>
        </p:txBody>
      </p:sp>
      <p:sp>
        <p:nvSpPr>
          <p:cNvPr id="69" name="TextBox 68">
            <a:extLst>
              <a:ext uri="{FF2B5EF4-FFF2-40B4-BE49-F238E27FC236}">
                <a16:creationId xmlns:a16="http://schemas.microsoft.com/office/drawing/2014/main" id="{36091D3D-AD9A-9B4F-819E-FF2A74A61A68}"/>
              </a:ext>
            </a:extLst>
          </p:cNvPr>
          <p:cNvSpPr txBox="1"/>
          <p:nvPr/>
        </p:nvSpPr>
        <p:spPr>
          <a:xfrm>
            <a:off x="479831" y="5451178"/>
            <a:ext cx="1743608" cy="523220"/>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 Actual </a:t>
            </a:r>
          </a:p>
          <a:p>
            <a:pPr algn="ctr"/>
            <a:r>
              <a:rPr lang="en-US" sz="1400" dirty="0">
                <a:latin typeface="Arial" panose="020B0604020202020204" pitchFamily="34" charset="0"/>
                <a:cs typeface="Arial" panose="020B0604020202020204" pitchFamily="34" charset="0"/>
              </a:rPr>
              <a:t>telomeric outcomes</a:t>
            </a:r>
          </a:p>
        </p:txBody>
      </p:sp>
      <p:sp>
        <p:nvSpPr>
          <p:cNvPr id="72" name="TextBox 71">
            <a:extLst>
              <a:ext uri="{FF2B5EF4-FFF2-40B4-BE49-F238E27FC236}">
                <a16:creationId xmlns:a16="http://schemas.microsoft.com/office/drawing/2014/main" id="{CA15E27F-45C1-F74D-BD8A-A27B67463574}"/>
              </a:ext>
            </a:extLst>
          </p:cNvPr>
          <p:cNvSpPr txBox="1"/>
          <p:nvPr/>
        </p:nvSpPr>
        <p:spPr>
          <a:xfrm>
            <a:off x="377184" y="4170340"/>
            <a:ext cx="1908987"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Model evaluation</a:t>
            </a:r>
          </a:p>
        </p:txBody>
      </p:sp>
      <p:sp>
        <p:nvSpPr>
          <p:cNvPr id="73" name="U-Turn Arrow 72">
            <a:extLst>
              <a:ext uri="{FF2B5EF4-FFF2-40B4-BE49-F238E27FC236}">
                <a16:creationId xmlns:a16="http://schemas.microsoft.com/office/drawing/2014/main" id="{046B22E2-C560-E44F-AAE0-C057C4C2EAC5}"/>
              </a:ext>
            </a:extLst>
          </p:cNvPr>
          <p:cNvSpPr/>
          <p:nvPr/>
        </p:nvSpPr>
        <p:spPr>
          <a:xfrm rot="16200000">
            <a:off x="9936621" y="2967744"/>
            <a:ext cx="584775" cy="381579"/>
          </a:xfrm>
          <a:prstGeom prst="uturnArrow">
            <a:avLst>
              <a:gd name="adj1" fmla="val 20531"/>
              <a:gd name="adj2" fmla="val 25000"/>
              <a:gd name="adj3" fmla="val 25000"/>
              <a:gd name="adj4" fmla="val 0"/>
              <a:gd name="adj5" fmla="val 100000"/>
            </a:avLst>
          </a:prstGeom>
          <a:solidFill>
            <a:srgbClr val="FFFF00">
              <a:alpha val="1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E81A6DBF-3FE0-8F4C-86C8-D1762FAE4452}"/>
              </a:ext>
            </a:extLst>
          </p:cNvPr>
          <p:cNvSpPr txBox="1"/>
          <p:nvPr/>
        </p:nvSpPr>
        <p:spPr>
          <a:xfrm>
            <a:off x="8240589" y="4510524"/>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Train data</a:t>
            </a:r>
          </a:p>
        </p:txBody>
      </p:sp>
      <p:sp>
        <p:nvSpPr>
          <p:cNvPr id="75" name="TextBox 74">
            <a:extLst>
              <a:ext uri="{FF2B5EF4-FFF2-40B4-BE49-F238E27FC236}">
                <a16:creationId xmlns:a16="http://schemas.microsoft.com/office/drawing/2014/main" id="{71E07082-BE3A-644B-92C1-A62DE6C2EC78}"/>
              </a:ext>
            </a:extLst>
          </p:cNvPr>
          <p:cNvSpPr txBox="1"/>
          <p:nvPr/>
        </p:nvSpPr>
        <p:spPr>
          <a:xfrm>
            <a:off x="4301723" y="4510963"/>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Test data</a:t>
            </a:r>
          </a:p>
        </p:txBody>
      </p:sp>
      <p:sp>
        <p:nvSpPr>
          <p:cNvPr id="78" name="Right Arrow 77">
            <a:extLst>
              <a:ext uri="{FF2B5EF4-FFF2-40B4-BE49-F238E27FC236}">
                <a16:creationId xmlns:a16="http://schemas.microsoft.com/office/drawing/2014/main" id="{02225178-505E-9447-AE90-F2A86FFFCC1C}"/>
              </a:ext>
            </a:extLst>
          </p:cNvPr>
          <p:cNvSpPr/>
          <p:nvPr/>
        </p:nvSpPr>
        <p:spPr>
          <a:xfrm>
            <a:off x="2393532" y="2080005"/>
            <a:ext cx="1116612" cy="2631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B2523AA-82EE-C943-9073-C7AE1AF11E83}"/>
              </a:ext>
            </a:extLst>
          </p:cNvPr>
          <p:cNvSpPr txBox="1"/>
          <p:nvPr/>
        </p:nvSpPr>
        <p:spPr>
          <a:xfrm>
            <a:off x="8457544" y="2083554"/>
            <a:ext cx="738208"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a:t>
            </a:r>
            <a:endParaRPr lang="en-US" sz="1400" dirty="0">
              <a:latin typeface="Arial" panose="020B0604020202020204" pitchFamily="34" charset="0"/>
              <a:cs typeface="Arial" panose="020B0604020202020204" pitchFamily="34" charset="0"/>
            </a:endParaRPr>
          </a:p>
        </p:txBody>
      </p:sp>
      <p:sp>
        <p:nvSpPr>
          <p:cNvPr id="58" name="Bent Arrow 57">
            <a:extLst>
              <a:ext uri="{FF2B5EF4-FFF2-40B4-BE49-F238E27FC236}">
                <a16:creationId xmlns:a16="http://schemas.microsoft.com/office/drawing/2014/main" id="{8EF392D6-7F59-4A47-BFAB-16EDD04EB2DE}"/>
              </a:ext>
            </a:extLst>
          </p:cNvPr>
          <p:cNvSpPr/>
          <p:nvPr/>
        </p:nvSpPr>
        <p:spPr>
          <a:xfrm rot="5400000">
            <a:off x="10496670" y="1405028"/>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ight Arrow 61">
            <a:extLst>
              <a:ext uri="{FF2B5EF4-FFF2-40B4-BE49-F238E27FC236}">
                <a16:creationId xmlns:a16="http://schemas.microsoft.com/office/drawing/2014/main" id="{0B5861DD-D87A-8F48-A6D1-D7F8238AF102}"/>
              </a:ext>
            </a:extLst>
          </p:cNvPr>
          <p:cNvSpPr/>
          <p:nvPr/>
        </p:nvSpPr>
        <p:spPr>
          <a:xfrm rot="10800000">
            <a:off x="2528781" y="4867304"/>
            <a:ext cx="1116612" cy="27699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9FFDD210-8F0E-D04D-897C-52CDF71C67BB}"/>
              </a:ext>
            </a:extLst>
          </p:cNvPr>
          <p:cNvSpPr/>
          <p:nvPr/>
        </p:nvSpPr>
        <p:spPr>
          <a:xfrm rot="10800000">
            <a:off x="2528780" y="5562476"/>
            <a:ext cx="1116612" cy="27699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Bent Arrow 66">
            <a:extLst>
              <a:ext uri="{FF2B5EF4-FFF2-40B4-BE49-F238E27FC236}">
                <a16:creationId xmlns:a16="http://schemas.microsoft.com/office/drawing/2014/main" id="{70743EFF-BFD9-3447-AD15-72FF12C3B518}"/>
              </a:ext>
            </a:extLst>
          </p:cNvPr>
          <p:cNvSpPr/>
          <p:nvPr/>
        </p:nvSpPr>
        <p:spPr>
          <a:xfrm rot="10800000">
            <a:off x="10544453" y="4390117"/>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U-Turn Arrow 69">
            <a:extLst>
              <a:ext uri="{FF2B5EF4-FFF2-40B4-BE49-F238E27FC236}">
                <a16:creationId xmlns:a16="http://schemas.microsoft.com/office/drawing/2014/main" id="{6194BBD1-A345-294F-AC25-5533D55345E4}"/>
              </a:ext>
            </a:extLst>
          </p:cNvPr>
          <p:cNvSpPr/>
          <p:nvPr/>
        </p:nvSpPr>
        <p:spPr>
          <a:xfrm rot="5400000">
            <a:off x="11375658" y="2967746"/>
            <a:ext cx="584775" cy="381579"/>
          </a:xfrm>
          <a:prstGeom prst="uturnArrow">
            <a:avLst>
              <a:gd name="adj1" fmla="val 20531"/>
              <a:gd name="adj2" fmla="val 25000"/>
              <a:gd name="adj3" fmla="val 25000"/>
              <a:gd name="adj4" fmla="val 0"/>
              <a:gd name="adj5" fmla="val 100000"/>
            </a:avLst>
          </a:prstGeom>
          <a:solidFill>
            <a:srgbClr val="FFFF00">
              <a:alpha val="1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Bent Arrow 76">
            <a:extLst>
              <a:ext uri="{FF2B5EF4-FFF2-40B4-BE49-F238E27FC236}">
                <a16:creationId xmlns:a16="http://schemas.microsoft.com/office/drawing/2014/main" id="{EC0C6A9B-B38A-BB49-A987-4279E43FC8F4}"/>
              </a:ext>
            </a:extLst>
          </p:cNvPr>
          <p:cNvSpPr/>
          <p:nvPr/>
        </p:nvSpPr>
        <p:spPr>
          <a:xfrm rot="10800000">
            <a:off x="4438867" y="5128326"/>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7E424DCC-D640-574E-BFF9-0B2B96835F5D}"/>
              </a:ext>
            </a:extLst>
          </p:cNvPr>
          <p:cNvSpPr txBox="1"/>
          <p:nvPr/>
        </p:nvSpPr>
        <p:spPr>
          <a:xfrm>
            <a:off x="8179562" y="1772795"/>
            <a:ext cx="1294173"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Features 1, 2</a:t>
            </a:r>
            <a:endParaRPr lang="en-US" sz="14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C1FDA3C5-E7B0-3A4A-A8F0-8AF0A708C7A2}"/>
              </a:ext>
            </a:extLst>
          </p:cNvPr>
          <p:cNvSpPr txBox="1"/>
          <p:nvPr/>
        </p:nvSpPr>
        <p:spPr>
          <a:xfrm>
            <a:off x="250031" y="177161"/>
            <a:ext cx="11691937" cy="461665"/>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Processing individual telomere length data for </a:t>
            </a:r>
            <a:r>
              <a:rPr lang="en-US" sz="2400" b="1" dirty="0" err="1">
                <a:latin typeface="Arial" panose="020B0604020202020204" pitchFamily="34" charset="0"/>
                <a:cs typeface="Arial" panose="020B0604020202020204" pitchFamily="34" charset="0"/>
              </a:rPr>
              <a:t>XGBoost</a:t>
            </a:r>
            <a:r>
              <a:rPr lang="en-US" sz="2400" b="1" dirty="0">
                <a:latin typeface="Arial" panose="020B0604020202020204" pitchFamily="34" charset="0"/>
                <a:cs typeface="Arial" panose="020B0604020202020204" pitchFamily="34" charset="0"/>
              </a:rPr>
              <a:t> models</a:t>
            </a:r>
          </a:p>
        </p:txBody>
      </p:sp>
    </p:spTree>
    <p:extLst>
      <p:ext uri="{BB962C8B-B14F-4D97-AF65-F5344CB8AC3E}">
        <p14:creationId xmlns:p14="http://schemas.microsoft.com/office/powerpoint/2010/main" val="1004550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7C3F465E-D78D-2143-B0E0-18F74D438D11}"/>
              </a:ext>
            </a:extLst>
          </p:cNvPr>
          <p:cNvPicPr>
            <a:picLocks noChangeAspect="1"/>
          </p:cNvPicPr>
          <p:nvPr/>
        </p:nvPicPr>
        <p:blipFill>
          <a:blip r:embed="rId3"/>
          <a:stretch>
            <a:fillRect/>
          </a:stretch>
        </p:blipFill>
        <p:spPr>
          <a:xfrm>
            <a:off x="8058846" y="2534424"/>
            <a:ext cx="4133154" cy="3744486"/>
          </a:xfrm>
          <a:prstGeom prst="rect">
            <a:avLst/>
          </a:prstGeom>
        </p:spPr>
      </p:pic>
      <p:pic>
        <p:nvPicPr>
          <p:cNvPr id="18" name="Picture 17">
            <a:extLst>
              <a:ext uri="{FF2B5EF4-FFF2-40B4-BE49-F238E27FC236}">
                <a16:creationId xmlns:a16="http://schemas.microsoft.com/office/drawing/2014/main" id="{42E7B57A-5F7E-CD48-8F11-BED538D89E6A}"/>
              </a:ext>
            </a:extLst>
          </p:cNvPr>
          <p:cNvPicPr>
            <a:picLocks noChangeAspect="1"/>
          </p:cNvPicPr>
          <p:nvPr/>
        </p:nvPicPr>
        <p:blipFill>
          <a:blip r:embed="rId4"/>
          <a:stretch>
            <a:fillRect/>
          </a:stretch>
        </p:blipFill>
        <p:spPr>
          <a:xfrm>
            <a:off x="30853" y="2559148"/>
            <a:ext cx="3900835" cy="3695037"/>
          </a:xfrm>
          <a:prstGeom prst="rect">
            <a:avLst/>
          </a:prstGeom>
        </p:spPr>
      </p:pic>
      <p:pic>
        <p:nvPicPr>
          <p:cNvPr id="11" name="Picture 10" descr="A close up of a map&#10;&#10;Description automatically generated">
            <a:extLst>
              <a:ext uri="{FF2B5EF4-FFF2-40B4-BE49-F238E27FC236}">
                <a16:creationId xmlns:a16="http://schemas.microsoft.com/office/drawing/2014/main" id="{5D1AD9D4-C349-754E-AC5F-3654437CCC5D}"/>
              </a:ext>
            </a:extLst>
          </p:cNvPr>
          <p:cNvPicPr>
            <a:picLocks noChangeAspect="1"/>
          </p:cNvPicPr>
          <p:nvPr/>
        </p:nvPicPr>
        <p:blipFill>
          <a:blip r:embed="rId5"/>
          <a:stretch>
            <a:fillRect/>
          </a:stretch>
        </p:blipFill>
        <p:spPr>
          <a:xfrm>
            <a:off x="3931688" y="2545677"/>
            <a:ext cx="4127158" cy="3721980"/>
          </a:xfrm>
          <a:prstGeom prst="rect">
            <a:avLst/>
          </a:prstGeom>
        </p:spPr>
      </p:pic>
      <p:sp>
        <p:nvSpPr>
          <p:cNvPr id="10" name="TextBox 9">
            <a:extLst>
              <a:ext uri="{FF2B5EF4-FFF2-40B4-BE49-F238E27FC236}">
                <a16:creationId xmlns:a16="http://schemas.microsoft.com/office/drawing/2014/main" id="{2F35366B-AA34-F64E-A473-C17D9270DA31}"/>
              </a:ext>
            </a:extLst>
          </p:cNvPr>
          <p:cNvSpPr txBox="1"/>
          <p:nvPr/>
        </p:nvSpPr>
        <p:spPr>
          <a:xfrm>
            <a:off x="250031" y="177161"/>
            <a:ext cx="11691937" cy="830997"/>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Highly accurate predictions of patients’ post-therapy telomeric outcomes (4 C) </a:t>
            </a:r>
          </a:p>
          <a:p>
            <a:pPr algn="ctr"/>
            <a:r>
              <a:rPr lang="en-US" sz="2400" b="1" dirty="0">
                <a:latin typeface="Arial" panose="020B0604020202020204" pitchFamily="34" charset="0"/>
                <a:cs typeface="Arial" panose="020B0604020202020204" pitchFamily="34" charset="0"/>
              </a:rPr>
              <a:t>by </a:t>
            </a:r>
            <a:r>
              <a:rPr lang="en-US" sz="2400" b="1" dirty="0" err="1">
                <a:latin typeface="Arial" panose="020B0604020202020204" pitchFamily="34" charset="0"/>
                <a:cs typeface="Arial" panose="020B0604020202020204" pitchFamily="34" charset="0"/>
              </a:rPr>
              <a:t>XGBoost</a:t>
            </a:r>
            <a:r>
              <a:rPr lang="en-US" sz="2400" b="1" dirty="0">
                <a:latin typeface="Arial" panose="020B0604020202020204" pitchFamily="34" charset="0"/>
                <a:cs typeface="Arial" panose="020B0604020202020204" pitchFamily="34" charset="0"/>
              </a:rPr>
              <a:t> with pre-therapy telomere data from test set (new data)</a:t>
            </a:r>
          </a:p>
        </p:txBody>
      </p:sp>
      <p:sp>
        <p:nvSpPr>
          <p:cNvPr id="14" name="TextBox 13">
            <a:extLst>
              <a:ext uri="{FF2B5EF4-FFF2-40B4-BE49-F238E27FC236}">
                <a16:creationId xmlns:a16="http://schemas.microsoft.com/office/drawing/2014/main" id="{86D257F2-F6F8-7B4B-9CC3-E3EBB2BF2D2A}"/>
              </a:ext>
            </a:extLst>
          </p:cNvPr>
          <p:cNvSpPr txBox="1"/>
          <p:nvPr/>
        </p:nvSpPr>
        <p:spPr>
          <a:xfrm>
            <a:off x="1323504" y="1950736"/>
            <a:ext cx="1315532" cy="338554"/>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R2 = 0.931</a:t>
            </a:r>
          </a:p>
        </p:txBody>
      </p:sp>
      <p:sp>
        <p:nvSpPr>
          <p:cNvPr id="15" name="TextBox 14">
            <a:extLst>
              <a:ext uri="{FF2B5EF4-FFF2-40B4-BE49-F238E27FC236}">
                <a16:creationId xmlns:a16="http://schemas.microsoft.com/office/drawing/2014/main" id="{BE8F0B2E-D447-064B-B8D9-4031B2D40BD2}"/>
              </a:ext>
            </a:extLst>
          </p:cNvPr>
          <p:cNvSpPr txBox="1"/>
          <p:nvPr/>
        </p:nvSpPr>
        <p:spPr>
          <a:xfrm>
            <a:off x="5438233" y="1950736"/>
            <a:ext cx="1315532" cy="338554"/>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R2 = 0.877</a:t>
            </a:r>
          </a:p>
        </p:txBody>
      </p:sp>
      <p:sp>
        <p:nvSpPr>
          <p:cNvPr id="17" name="TextBox 16">
            <a:extLst>
              <a:ext uri="{FF2B5EF4-FFF2-40B4-BE49-F238E27FC236}">
                <a16:creationId xmlns:a16="http://schemas.microsoft.com/office/drawing/2014/main" id="{3D04422E-BE6C-604D-AF03-3EC34FC936CA}"/>
              </a:ext>
            </a:extLst>
          </p:cNvPr>
          <p:cNvSpPr txBox="1"/>
          <p:nvPr/>
        </p:nvSpPr>
        <p:spPr>
          <a:xfrm>
            <a:off x="9467657" y="1950736"/>
            <a:ext cx="1315532" cy="338554"/>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R2 = 0.890</a:t>
            </a:r>
          </a:p>
        </p:txBody>
      </p:sp>
    </p:spTree>
    <p:extLst>
      <p:ext uri="{BB962C8B-B14F-4D97-AF65-F5344CB8AC3E}">
        <p14:creationId xmlns:p14="http://schemas.microsoft.com/office/powerpoint/2010/main" val="2449649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2097CEB-3A1E-5D43-9E02-567FED0E01E2}"/>
              </a:ext>
            </a:extLst>
          </p:cNvPr>
          <p:cNvSpPr txBox="1"/>
          <p:nvPr/>
        </p:nvSpPr>
        <p:spPr>
          <a:xfrm>
            <a:off x="250031" y="177161"/>
            <a:ext cx="3284739" cy="707886"/>
          </a:xfrm>
          <a:prstGeom prst="rect">
            <a:avLst/>
          </a:prstGeom>
          <a:solidFill>
            <a:schemeClr val="accent5">
              <a:lumMod val="20000"/>
              <a:lumOff val="80000"/>
              <a:alpha val="70000"/>
            </a:schemeClr>
          </a:solidFill>
          <a:ln w="19050">
            <a:solidFill>
              <a:schemeClr val="tx1"/>
            </a:solidFill>
          </a:ln>
        </p:spPr>
        <p:txBody>
          <a:bodyPr wrap="square" rtlCol="0">
            <a:spAutoFit/>
          </a:bodyPr>
          <a:lstStyle/>
          <a:p>
            <a:r>
              <a:rPr lang="en-US" sz="4000" b="1" dirty="0">
                <a:latin typeface="Arial" panose="020B0604020202020204" pitchFamily="34" charset="0"/>
                <a:cs typeface="Arial" panose="020B0604020202020204" pitchFamily="34" charset="0"/>
              </a:rPr>
              <a:t>Conclusions</a:t>
            </a:r>
          </a:p>
        </p:txBody>
      </p:sp>
      <p:sp>
        <p:nvSpPr>
          <p:cNvPr id="6" name="TextBox 5">
            <a:extLst>
              <a:ext uri="{FF2B5EF4-FFF2-40B4-BE49-F238E27FC236}">
                <a16:creationId xmlns:a16="http://schemas.microsoft.com/office/drawing/2014/main" id="{5DFB4894-112D-1C4C-9D39-4C1BE7F5D7A2}"/>
              </a:ext>
            </a:extLst>
          </p:cNvPr>
          <p:cNvSpPr txBox="1"/>
          <p:nvPr/>
        </p:nvSpPr>
        <p:spPr>
          <a:xfrm>
            <a:off x="250031" y="1275161"/>
            <a:ext cx="11189282" cy="5201424"/>
          </a:xfrm>
          <a:prstGeom prst="rect">
            <a:avLst/>
          </a:prstGeom>
          <a:solidFill>
            <a:schemeClr val="bg1"/>
          </a:solidFill>
        </p:spPr>
        <p:txBody>
          <a:bodyPr wrap="none" rtlCol="0">
            <a:spAutoFit/>
          </a:bodyPr>
          <a:lstStyle/>
          <a:p>
            <a:pPr marL="457200" indent="-457200">
              <a:buFont typeface="Arial" panose="020B0604020202020204" pitchFamily="34" charset="0"/>
              <a:buChar char="•"/>
            </a:pPr>
            <a:r>
              <a:rPr lang="en-US" sz="2600" dirty="0">
                <a:latin typeface="Arial" panose="020B0604020202020204" pitchFamily="34" charset="0"/>
                <a:cs typeface="Arial" panose="020B0604020202020204" pitchFamily="34" charset="0"/>
              </a:rPr>
              <a:t>telomeric response to radiation therapy is </a:t>
            </a:r>
            <a:r>
              <a:rPr lang="en-US" sz="2600" b="1" dirty="0">
                <a:latin typeface="Arial" panose="020B0604020202020204" pitchFamily="34" charset="0"/>
                <a:cs typeface="Arial" panose="020B0604020202020204" pitchFamily="34" charset="0"/>
              </a:rPr>
              <a:t>dynamic</a:t>
            </a:r>
            <a:r>
              <a:rPr lang="en-US" sz="2600" dirty="0">
                <a:latin typeface="Arial" panose="020B0604020202020204" pitchFamily="34" charset="0"/>
                <a:cs typeface="Arial" panose="020B0604020202020204" pitchFamily="34" charset="0"/>
              </a:rPr>
              <a:t>, </a:t>
            </a:r>
            <a:r>
              <a:rPr lang="en-US" sz="2600" b="1" dirty="0">
                <a:latin typeface="Arial" panose="020B0604020202020204" pitchFamily="34" charset="0"/>
                <a:cs typeface="Arial" panose="020B0604020202020204" pitchFamily="34" charset="0"/>
              </a:rPr>
              <a:t>varied</a:t>
            </a:r>
            <a:endParaRPr lang="en-US" sz="2600" dirty="0">
              <a:latin typeface="Arial" panose="020B0604020202020204" pitchFamily="34" charset="0"/>
              <a:cs typeface="Arial" panose="020B0604020202020204" pitchFamily="34" charset="0"/>
            </a:endParaRPr>
          </a:p>
          <a:p>
            <a:br>
              <a:rPr lang="en-US" sz="2600" dirty="0">
                <a:latin typeface="Arial" panose="020B0604020202020204" pitchFamily="34" charset="0"/>
                <a:cs typeface="Arial" panose="020B0604020202020204" pitchFamily="34" charset="0"/>
              </a:rPr>
            </a:br>
            <a:endParaRPr lang="en-US" sz="2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600" b="1" dirty="0">
                <a:latin typeface="Arial" panose="020B0604020202020204" pitchFamily="34" charset="0"/>
                <a:cs typeface="Arial" panose="020B0604020202020204" pitchFamily="34" charset="0"/>
              </a:rPr>
              <a:t>changes</a:t>
            </a:r>
            <a:r>
              <a:rPr lang="en-US" sz="2600" dirty="0">
                <a:latin typeface="Arial" panose="020B0604020202020204" pitchFamily="34" charset="0"/>
                <a:cs typeface="Arial" panose="020B0604020202020204" pitchFamily="34" charset="0"/>
              </a:rPr>
              <a:t> in </a:t>
            </a:r>
            <a:r>
              <a:rPr lang="en-US" sz="2600" b="1" dirty="0">
                <a:latin typeface="Arial" panose="020B0604020202020204" pitchFamily="34" charset="0"/>
                <a:cs typeface="Arial" panose="020B0604020202020204" pitchFamily="34" charset="0"/>
              </a:rPr>
              <a:t>telomere length </a:t>
            </a:r>
            <a:r>
              <a:rPr lang="en-US" sz="2600" dirty="0">
                <a:latin typeface="Arial" panose="020B0604020202020204" pitchFamily="34" charset="0"/>
                <a:cs typeface="Arial" panose="020B0604020202020204" pitchFamily="34" charset="0"/>
              </a:rPr>
              <a:t>post-radiation therapy can be </a:t>
            </a:r>
            <a:r>
              <a:rPr lang="en-US" sz="2600" b="1" dirty="0">
                <a:latin typeface="Arial" panose="020B0604020202020204" pitchFamily="34" charset="0"/>
                <a:cs typeface="Arial" panose="020B0604020202020204" pitchFamily="34" charset="0"/>
              </a:rPr>
              <a:t>accurately </a:t>
            </a:r>
            <a:br>
              <a:rPr lang="en-US" sz="2600" b="1" dirty="0">
                <a:latin typeface="Arial" panose="020B0604020202020204" pitchFamily="34" charset="0"/>
                <a:cs typeface="Arial" panose="020B0604020202020204" pitchFamily="34" charset="0"/>
              </a:rPr>
            </a:br>
            <a:r>
              <a:rPr lang="en-US" sz="2600" b="1" dirty="0">
                <a:latin typeface="Arial" panose="020B0604020202020204" pitchFamily="34" charset="0"/>
                <a:cs typeface="Arial" panose="020B0604020202020204" pitchFamily="34" charset="0"/>
              </a:rPr>
              <a:t>predicted</a:t>
            </a:r>
            <a:r>
              <a:rPr lang="en-US" sz="2600" dirty="0">
                <a:latin typeface="Arial" panose="020B0604020202020204" pitchFamily="34" charset="0"/>
                <a:cs typeface="Arial" panose="020B0604020202020204" pitchFamily="34" charset="0"/>
              </a:rPr>
              <a:t> w/ pre-therapy individual telomere length data &amp; </a:t>
            </a:r>
            <a:r>
              <a:rPr lang="en-US" sz="2600" dirty="0" err="1">
                <a:latin typeface="Arial" panose="020B0604020202020204" pitchFamily="34" charset="0"/>
                <a:cs typeface="Arial" panose="020B0604020202020204" pitchFamily="34" charset="0"/>
              </a:rPr>
              <a:t>XGBoost</a:t>
            </a:r>
            <a:br>
              <a:rPr lang="en-US" sz="2600" dirty="0">
                <a:latin typeface="Arial" panose="020B0604020202020204" pitchFamily="34" charset="0"/>
                <a:cs typeface="Arial" panose="020B0604020202020204" pitchFamily="34" charset="0"/>
              </a:rPr>
            </a:br>
            <a:br>
              <a:rPr lang="en-US" sz="2600" dirty="0">
                <a:latin typeface="Arial" panose="020B0604020202020204" pitchFamily="34" charset="0"/>
                <a:cs typeface="Arial" panose="020B0604020202020204" pitchFamily="34" charset="0"/>
              </a:rPr>
            </a:br>
            <a:br>
              <a:rPr lang="en-US" sz="2600" dirty="0">
                <a:latin typeface="Arial" panose="020B0604020202020204" pitchFamily="34" charset="0"/>
                <a:cs typeface="Arial" panose="020B0604020202020204" pitchFamily="34" charset="0"/>
              </a:rPr>
            </a:br>
            <a:endParaRPr lang="en-US" sz="2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600" dirty="0">
                <a:latin typeface="Arial" panose="020B0604020202020204" pitchFamily="34" charset="0"/>
                <a:cs typeface="Arial" panose="020B0604020202020204" pitchFamily="34" charset="0"/>
              </a:rPr>
              <a:t>strong proof-of-concept, functional support for trialing telomere length </a:t>
            </a:r>
            <a:br>
              <a:rPr lang="en-US" sz="2600" dirty="0">
                <a:latin typeface="Arial" panose="020B0604020202020204" pitchFamily="34" charset="0"/>
                <a:cs typeface="Arial" panose="020B0604020202020204" pitchFamily="34" charset="0"/>
              </a:rPr>
            </a:br>
            <a:r>
              <a:rPr lang="en-US" sz="2600" dirty="0">
                <a:latin typeface="Arial" panose="020B0604020202020204" pitchFamily="34" charset="0"/>
                <a:cs typeface="Arial" panose="020B0604020202020204" pitchFamily="34" charset="0"/>
              </a:rPr>
              <a:t>as a biomarker for radiation late effects in larger cohort</a:t>
            </a: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402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2097CEB-3A1E-5D43-9E02-567FED0E01E2}"/>
              </a:ext>
            </a:extLst>
          </p:cNvPr>
          <p:cNvSpPr txBox="1"/>
          <p:nvPr/>
        </p:nvSpPr>
        <p:spPr>
          <a:xfrm>
            <a:off x="250031" y="177161"/>
            <a:ext cx="6423724" cy="707886"/>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4000" b="1" dirty="0">
                <a:latin typeface="Arial" panose="020B0604020202020204" pitchFamily="34" charset="0"/>
                <a:cs typeface="Arial" panose="020B0604020202020204" pitchFamily="34" charset="0"/>
              </a:rPr>
              <a:t>Future directions/studies:</a:t>
            </a:r>
          </a:p>
        </p:txBody>
      </p:sp>
      <p:sp>
        <p:nvSpPr>
          <p:cNvPr id="6" name="TextBox 5">
            <a:extLst>
              <a:ext uri="{FF2B5EF4-FFF2-40B4-BE49-F238E27FC236}">
                <a16:creationId xmlns:a16="http://schemas.microsoft.com/office/drawing/2014/main" id="{5DFB4894-112D-1C4C-9D39-4C1BE7F5D7A2}"/>
              </a:ext>
            </a:extLst>
          </p:cNvPr>
          <p:cNvSpPr txBox="1"/>
          <p:nvPr/>
        </p:nvSpPr>
        <p:spPr>
          <a:xfrm>
            <a:off x="250031" y="1275161"/>
            <a:ext cx="11941969" cy="5539978"/>
          </a:xfrm>
          <a:prstGeom prst="rect">
            <a:avLst/>
          </a:prstGeom>
          <a:solidFill>
            <a:schemeClr val="bg1"/>
          </a:solidFill>
        </p:spPr>
        <p:txBody>
          <a:bodyPr wrap="square" rtlCol="0">
            <a:spAutoFit/>
          </a:bodyPr>
          <a:lstStyle/>
          <a:p>
            <a:pPr marL="457200" indent="-457200">
              <a:buFont typeface="Arial" panose="020B0604020202020204" pitchFamily="34" charset="0"/>
              <a:buChar char="•"/>
            </a:pPr>
            <a:r>
              <a:rPr lang="en-US" sz="2200" dirty="0">
                <a:latin typeface="Arial" panose="020B0604020202020204" pitchFamily="34" charset="0"/>
                <a:cs typeface="Arial" panose="020B0604020202020204" pitchFamily="34" charset="0"/>
              </a:rPr>
              <a:t>… should relate </a:t>
            </a:r>
            <a:r>
              <a:rPr lang="en-US" sz="2200" b="1" dirty="0">
                <a:latin typeface="Arial" panose="020B0604020202020204" pitchFamily="34" charset="0"/>
                <a:cs typeface="Arial" panose="020B0604020202020204" pitchFamily="34" charset="0"/>
              </a:rPr>
              <a:t>magnitude</a:t>
            </a:r>
            <a:r>
              <a:rPr lang="en-US" sz="2200" dirty="0">
                <a:latin typeface="Arial" panose="020B0604020202020204" pitchFamily="34" charset="0"/>
                <a:cs typeface="Arial" panose="020B0604020202020204" pitchFamily="34" charset="0"/>
              </a:rPr>
              <a:t> of change in </a:t>
            </a:r>
            <a:r>
              <a:rPr lang="en-US" sz="2200" b="1" dirty="0">
                <a:latin typeface="Arial" panose="020B0604020202020204" pitchFamily="34" charset="0"/>
                <a:cs typeface="Arial" panose="020B0604020202020204" pitchFamily="34" charset="0"/>
              </a:rPr>
              <a:t>post-therapy telomeric outcomes</a:t>
            </a:r>
            <a:r>
              <a:rPr lang="en-US" sz="2200" dirty="0">
                <a:latin typeface="Arial" panose="020B0604020202020204" pitchFamily="34" charset="0"/>
                <a:cs typeface="Arial" panose="020B0604020202020204" pitchFamily="34" charset="0"/>
              </a:rPr>
              <a:t> with </a:t>
            </a:r>
            <a:br>
              <a:rPr lang="en-US" sz="2200" dirty="0">
                <a:latin typeface="Arial" panose="020B0604020202020204" pitchFamily="34" charset="0"/>
                <a:cs typeface="Arial" panose="020B0604020202020204" pitchFamily="34" charset="0"/>
              </a:rPr>
            </a:br>
            <a:r>
              <a:rPr lang="en-US" sz="2200" b="1" dirty="0">
                <a:latin typeface="Arial" panose="020B0604020202020204" pitchFamily="34" charset="0"/>
                <a:cs typeface="Arial" panose="020B0604020202020204" pitchFamily="34" charset="0"/>
              </a:rPr>
              <a:t>type</a:t>
            </a:r>
            <a:r>
              <a:rPr lang="en-US" sz="2200" dirty="0">
                <a:latin typeface="Arial" panose="020B0604020202020204" pitchFamily="34" charset="0"/>
                <a:cs typeface="Arial" panose="020B0604020202020204" pitchFamily="34" charset="0"/>
              </a:rPr>
              <a:t>/time to </a:t>
            </a:r>
            <a:r>
              <a:rPr lang="en-US" sz="2200" b="1" dirty="0">
                <a:latin typeface="Arial" panose="020B0604020202020204" pitchFamily="34" charset="0"/>
                <a:cs typeface="Arial" panose="020B0604020202020204" pitchFamily="34" charset="0"/>
              </a:rPr>
              <a:t>onset</a:t>
            </a:r>
            <a:r>
              <a:rPr lang="en-US" sz="2200" dirty="0">
                <a:latin typeface="Arial" panose="020B0604020202020204" pitchFamily="34" charset="0"/>
                <a:cs typeface="Arial" panose="020B0604020202020204" pitchFamily="34" charset="0"/>
              </a:rPr>
              <a:t>/</a:t>
            </a:r>
            <a:r>
              <a:rPr lang="en-US" sz="2200" b="1" dirty="0">
                <a:latin typeface="Arial" panose="020B0604020202020204" pitchFamily="34" charset="0"/>
                <a:cs typeface="Arial" panose="020B0604020202020204" pitchFamily="34" charset="0"/>
              </a:rPr>
              <a:t>severity</a:t>
            </a:r>
            <a:r>
              <a:rPr lang="en-US" sz="2200" dirty="0">
                <a:latin typeface="Arial" panose="020B0604020202020204" pitchFamily="34" charset="0"/>
                <a:cs typeface="Arial" panose="020B0604020202020204" pitchFamily="34" charset="0"/>
              </a:rPr>
              <a:t> of </a:t>
            </a:r>
            <a:r>
              <a:rPr lang="en-US" sz="2200" b="1" dirty="0">
                <a:latin typeface="Arial" panose="020B0604020202020204" pitchFamily="34" charset="0"/>
                <a:cs typeface="Arial" panose="020B0604020202020204" pitchFamily="34" charset="0"/>
              </a:rPr>
              <a:t>late effects</a:t>
            </a:r>
          </a:p>
          <a:p>
            <a:pPr marL="457200" indent="-4572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200" dirty="0">
                <a:latin typeface="Arial" panose="020B0604020202020204" pitchFamily="34" charset="0"/>
                <a:cs typeface="Arial" panose="020B0604020202020204" pitchFamily="34" charset="0"/>
              </a:rPr>
              <a:t>… should </a:t>
            </a:r>
            <a:r>
              <a:rPr lang="en-US" sz="2200" b="1" dirty="0">
                <a:latin typeface="Arial" panose="020B0604020202020204" pitchFamily="34" charset="0"/>
                <a:cs typeface="Arial" panose="020B0604020202020204" pitchFamily="34" charset="0"/>
              </a:rPr>
              <a:t>ensemble</a:t>
            </a:r>
            <a:r>
              <a:rPr lang="en-US" sz="2200" dirty="0">
                <a:latin typeface="Arial" panose="020B0604020202020204" pitchFamily="34" charset="0"/>
                <a:cs typeface="Arial" panose="020B0604020202020204" pitchFamily="34" charset="0"/>
              </a:rPr>
              <a:t> telomere data w/ other types; value add?</a:t>
            </a:r>
          </a:p>
          <a:p>
            <a:pPr marL="457200" indent="-4572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200" b="1" dirty="0">
                <a:latin typeface="Arial" panose="020B0604020202020204" pitchFamily="34" charset="0"/>
                <a:cs typeface="Arial" panose="020B0604020202020204" pitchFamily="34" charset="0"/>
              </a:rPr>
              <a:t>sequencing</a:t>
            </a:r>
            <a:r>
              <a:rPr lang="en-US" sz="2200" dirty="0">
                <a:latin typeface="Arial" panose="020B0604020202020204" pitchFamily="34" charset="0"/>
                <a:cs typeface="Arial" panose="020B0604020202020204" pitchFamily="34" charset="0"/>
              </a:rPr>
              <a:t>; explore functional basis of variation in telomeric response to radiation</a:t>
            </a:r>
            <a:br>
              <a:rPr lang="en-US" sz="2200"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200" b="1" dirty="0">
                <a:latin typeface="Arial" panose="020B0604020202020204" pitchFamily="34" charset="0"/>
                <a:cs typeface="Arial" panose="020B0604020202020204" pitchFamily="34" charset="0"/>
              </a:rPr>
              <a:t>larger</a:t>
            </a:r>
            <a:r>
              <a:rPr lang="en-US" sz="2200" dirty="0">
                <a:latin typeface="Arial" panose="020B0604020202020204" pitchFamily="34" charset="0"/>
                <a:cs typeface="Arial" panose="020B0604020202020204" pitchFamily="34" charset="0"/>
              </a:rPr>
              <a:t> patient cohorts w/ broader </a:t>
            </a:r>
            <a:r>
              <a:rPr lang="en-US" sz="2200" b="1" dirty="0">
                <a:latin typeface="Arial" panose="020B0604020202020204" pitchFamily="34" charset="0"/>
                <a:cs typeface="Arial" panose="020B0604020202020204" pitchFamily="34" charset="0"/>
              </a:rPr>
              <a:t>demographics </a:t>
            </a:r>
            <a:br>
              <a:rPr lang="en-US" sz="2200"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200" dirty="0" err="1">
                <a:latin typeface="Arial" panose="020B0604020202020204" pitchFamily="34" charset="0"/>
                <a:cs typeface="Arial" panose="020B0604020202020204" pitchFamily="34" charset="0"/>
              </a:rPr>
              <a:t>XGBoost</a:t>
            </a:r>
            <a:r>
              <a:rPr lang="en-US" sz="2200" dirty="0">
                <a:latin typeface="Arial" panose="020B0604020202020204" pitchFamily="34" charset="0"/>
                <a:cs typeface="Arial" panose="020B0604020202020204" pitchFamily="34" charset="0"/>
              </a:rPr>
              <a:t> vs. </a:t>
            </a:r>
            <a:r>
              <a:rPr lang="en-US" sz="2200" b="1" dirty="0">
                <a:latin typeface="Arial" panose="020B0604020202020204" pitchFamily="34" charset="0"/>
                <a:cs typeface="Arial" panose="020B0604020202020204" pitchFamily="34" charset="0"/>
              </a:rPr>
              <a:t>deep learning</a:t>
            </a:r>
            <a:r>
              <a:rPr lang="en-US" sz="2200" dirty="0">
                <a:latin typeface="Arial" panose="020B0604020202020204" pitchFamily="34" charset="0"/>
                <a:cs typeface="Arial" panose="020B0604020202020204" pitchFamily="34" charset="0"/>
              </a:rPr>
              <a:t>/other frameworks</a:t>
            </a:r>
            <a:br>
              <a:rPr lang="en-US" sz="2200"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200" dirty="0">
                <a:latin typeface="Arial" panose="020B0604020202020204" pitchFamily="34" charset="0"/>
                <a:cs typeface="Arial" panose="020B0604020202020204" pitchFamily="34" charset="0"/>
              </a:rPr>
              <a:t>TeloFISH vs. </a:t>
            </a:r>
            <a:r>
              <a:rPr lang="en-US" sz="2200" dirty="0" err="1">
                <a:latin typeface="Arial" panose="020B0604020202020204" pitchFamily="34" charset="0"/>
                <a:cs typeface="Arial" panose="020B0604020202020204" pitchFamily="34" charset="0"/>
              </a:rPr>
              <a:t>flowFISH</a:t>
            </a:r>
            <a:r>
              <a:rPr lang="en-US" sz="2200" dirty="0">
                <a:latin typeface="Arial" panose="020B0604020202020204" pitchFamily="34" charset="0"/>
                <a:cs typeface="Arial" panose="020B0604020202020204" pitchFamily="34" charset="0"/>
              </a:rPr>
              <a:t>, others</a:t>
            </a:r>
            <a:br>
              <a:rPr lang="en-US" sz="2200"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200" b="1" dirty="0">
                <a:latin typeface="Arial" panose="020B0604020202020204" pitchFamily="34" charset="0"/>
                <a:cs typeface="Arial" panose="020B0604020202020204" pitchFamily="34" charset="0"/>
              </a:rPr>
              <a:t>astronauts?</a:t>
            </a:r>
            <a:br>
              <a:rPr lang="en-US" sz="22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850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400" name="Google Shape;400;p39" descr="123123.JPG"/>
          <p:cNvPicPr preferRelativeResize="0"/>
          <p:nvPr/>
        </p:nvPicPr>
        <p:blipFill>
          <a:blip r:embed="rId3">
            <a:alphaModFix/>
          </a:blip>
          <a:stretch>
            <a:fillRect/>
          </a:stretch>
        </p:blipFill>
        <p:spPr>
          <a:xfrm>
            <a:off x="334704" y="5945067"/>
            <a:ext cx="2240867" cy="664435"/>
          </a:xfrm>
          <a:prstGeom prst="rect">
            <a:avLst/>
          </a:prstGeom>
          <a:noFill/>
          <a:ln>
            <a:noFill/>
          </a:ln>
        </p:spPr>
      </p:pic>
      <p:pic>
        <p:nvPicPr>
          <p:cNvPr id="401" name="Google Shape;401;p39" descr="csu-logo.png"/>
          <p:cNvPicPr preferRelativeResize="0"/>
          <p:nvPr/>
        </p:nvPicPr>
        <p:blipFill>
          <a:blip r:embed="rId4">
            <a:alphaModFix/>
          </a:blip>
          <a:stretch>
            <a:fillRect/>
          </a:stretch>
        </p:blipFill>
        <p:spPr>
          <a:xfrm>
            <a:off x="9171281" y="5714784"/>
            <a:ext cx="2686015" cy="1125000"/>
          </a:xfrm>
          <a:prstGeom prst="rect">
            <a:avLst/>
          </a:prstGeom>
          <a:noFill/>
          <a:ln>
            <a:noFill/>
          </a:ln>
        </p:spPr>
      </p:pic>
      <p:sp>
        <p:nvSpPr>
          <p:cNvPr id="403" name="Google Shape;403;p39"/>
          <p:cNvSpPr txBox="1"/>
          <p:nvPr/>
        </p:nvSpPr>
        <p:spPr>
          <a:xfrm>
            <a:off x="108633" y="1086900"/>
            <a:ext cx="10455953" cy="4793200"/>
          </a:xfrm>
          <a:prstGeom prst="rect">
            <a:avLst/>
          </a:prstGeom>
          <a:noFill/>
          <a:ln>
            <a:noFill/>
          </a:ln>
        </p:spPr>
        <p:txBody>
          <a:bodyPr spcFirstLastPara="1" wrap="square" lIns="121900" tIns="121900" rIns="121900" bIns="121900" anchor="t" anchorCtr="0">
            <a:noAutofit/>
          </a:bodyPr>
          <a:lstStyle/>
          <a:p>
            <a:r>
              <a:rPr lang="en" sz="2400" b="1" dirty="0">
                <a:latin typeface="Calibri"/>
                <a:ea typeface="Calibri"/>
                <a:cs typeface="Calibri"/>
                <a:sym typeface="Calibri"/>
              </a:rPr>
              <a:t>PI: Susan Bailey</a:t>
            </a:r>
            <a:endParaRPr sz="2400" b="1" dirty="0">
              <a:latin typeface="Calibri"/>
              <a:ea typeface="Calibri"/>
              <a:cs typeface="Calibri"/>
              <a:sym typeface="Calibri"/>
            </a:endParaRPr>
          </a:p>
          <a:p>
            <a:r>
              <a:rPr lang="en" sz="2200" dirty="0">
                <a:latin typeface="Calibri"/>
                <a:ea typeface="Calibri"/>
                <a:cs typeface="Calibri"/>
                <a:sym typeface="Calibri"/>
              </a:rPr>
              <a:t>PhD committee members: </a:t>
            </a:r>
            <a:br>
              <a:rPr lang="en" sz="2200" dirty="0">
                <a:latin typeface="Calibri"/>
                <a:ea typeface="Calibri"/>
                <a:cs typeface="Calibri"/>
                <a:sym typeface="Calibri"/>
              </a:rPr>
            </a:br>
            <a:r>
              <a:rPr lang="en" sz="2200" dirty="0">
                <a:latin typeface="Calibri"/>
                <a:ea typeface="Calibri"/>
                <a:cs typeface="Calibri"/>
                <a:sym typeface="Calibri"/>
              </a:rPr>
              <a:t>Lucas </a:t>
            </a:r>
            <a:r>
              <a:rPr lang="en" sz="2200" dirty="0" err="1">
                <a:latin typeface="Calibri"/>
                <a:ea typeface="Calibri"/>
                <a:cs typeface="Calibri"/>
                <a:sym typeface="Calibri"/>
              </a:rPr>
              <a:t>Argueso</a:t>
            </a:r>
            <a:r>
              <a:rPr lang="en" sz="2200" dirty="0">
                <a:latin typeface="Calibri"/>
                <a:ea typeface="Calibri"/>
                <a:cs typeface="Calibri"/>
                <a:sym typeface="Calibri"/>
              </a:rPr>
              <a:t>, </a:t>
            </a:r>
            <a:r>
              <a:rPr lang="en" sz="2200" dirty="0" err="1">
                <a:latin typeface="Calibri"/>
                <a:ea typeface="Calibri"/>
                <a:cs typeface="Calibri"/>
                <a:sym typeface="Calibri"/>
              </a:rPr>
              <a:t>Takamitsu</a:t>
            </a:r>
            <a:r>
              <a:rPr lang="en" sz="2200" dirty="0">
                <a:latin typeface="Calibri"/>
                <a:ea typeface="Calibri"/>
                <a:cs typeface="Calibri"/>
                <a:sym typeface="Calibri"/>
              </a:rPr>
              <a:t> Kato, Jennifer DeLuca</a:t>
            </a:r>
            <a:endParaRPr sz="2200" dirty="0">
              <a:latin typeface="Calibri"/>
              <a:ea typeface="Calibri"/>
              <a:cs typeface="Calibri"/>
              <a:sym typeface="Calibri"/>
            </a:endParaRPr>
          </a:p>
          <a:p>
            <a:endParaRPr sz="2200" dirty="0">
              <a:latin typeface="Calibri"/>
              <a:ea typeface="Calibri"/>
              <a:cs typeface="Calibri"/>
              <a:sym typeface="Calibri"/>
            </a:endParaRPr>
          </a:p>
          <a:p>
            <a:r>
              <a:rPr lang="en-US" sz="2200" dirty="0">
                <a:latin typeface="Calibri"/>
                <a:ea typeface="Calibri"/>
                <a:cs typeface="Calibri"/>
                <a:sym typeface="Calibri"/>
              </a:rPr>
              <a:t>Lynn Taylor, Miles McKenna</a:t>
            </a:r>
            <a:br>
              <a:rPr lang="en-US" sz="2200" dirty="0">
                <a:latin typeface="Calibri"/>
                <a:ea typeface="Calibri"/>
                <a:cs typeface="Calibri"/>
                <a:sym typeface="Calibri"/>
              </a:rPr>
            </a:br>
            <a:endParaRPr lang="en-US" sz="2200" dirty="0">
              <a:latin typeface="Calibri"/>
              <a:ea typeface="Calibri"/>
              <a:cs typeface="Calibri"/>
              <a:sym typeface="Calibri"/>
            </a:endParaRPr>
          </a:p>
          <a:p>
            <a:r>
              <a:rPr lang="en-US" sz="2200" dirty="0">
                <a:ea typeface="Calibri"/>
                <a:cs typeface="Calibri"/>
                <a:sym typeface="Calibri"/>
              </a:rPr>
              <a:t>David Maranon (endless microscopy advice)</a:t>
            </a:r>
          </a:p>
          <a:p>
            <a:r>
              <a:rPr lang="en-US" sz="2200" dirty="0" err="1">
                <a:solidFill>
                  <a:schemeClr val="dk1"/>
                </a:solidFill>
                <a:latin typeface="Calibri"/>
                <a:ea typeface="Calibri"/>
                <a:cs typeface="Calibri"/>
                <a:sym typeface="Calibri"/>
              </a:rPr>
              <a:t>KromaTiD</a:t>
            </a:r>
            <a:r>
              <a:rPr lang="en-US" sz="2200" dirty="0">
                <a:solidFill>
                  <a:schemeClr val="dk1"/>
                </a:solidFill>
                <a:latin typeface="Calibri"/>
                <a:ea typeface="Calibri"/>
                <a:cs typeface="Calibri"/>
                <a:sym typeface="Calibri"/>
              </a:rPr>
              <a:t> (</a:t>
            </a:r>
            <a:r>
              <a:rPr lang="en-US" sz="2200" dirty="0" err="1">
                <a:solidFill>
                  <a:schemeClr val="dk1"/>
                </a:solidFill>
                <a:latin typeface="Calibri"/>
                <a:ea typeface="Calibri"/>
                <a:cs typeface="Calibri"/>
                <a:sym typeface="Calibri"/>
              </a:rPr>
              <a:t>dGH</a:t>
            </a:r>
            <a:r>
              <a:rPr lang="en-US" sz="2200" dirty="0">
                <a:solidFill>
                  <a:schemeClr val="dk1"/>
                </a:solidFill>
                <a:latin typeface="Calibri"/>
                <a:ea typeface="Calibri"/>
                <a:cs typeface="Calibri"/>
                <a:sym typeface="Calibri"/>
              </a:rPr>
              <a:t> probes)</a:t>
            </a:r>
            <a:br>
              <a:rPr lang="en-US" sz="2200" dirty="0">
                <a:solidFill>
                  <a:schemeClr val="dk1"/>
                </a:solidFill>
                <a:latin typeface="Calibri"/>
                <a:ea typeface="Calibri"/>
                <a:cs typeface="Calibri"/>
                <a:sym typeface="Calibri"/>
              </a:rPr>
            </a:br>
            <a:endParaRPr lang="en-US" sz="2200" dirty="0">
              <a:solidFill>
                <a:schemeClr val="dk1"/>
              </a:solidFill>
              <a:latin typeface="Calibri"/>
              <a:ea typeface="Calibri"/>
              <a:cs typeface="Calibri"/>
              <a:sym typeface="Calibri"/>
            </a:endParaRPr>
          </a:p>
          <a:p>
            <a:r>
              <a:rPr lang="en-US" sz="2200" dirty="0">
                <a:solidFill>
                  <a:schemeClr val="dk1"/>
                </a:solidFill>
                <a:latin typeface="Calibri"/>
                <a:ea typeface="Calibri"/>
                <a:cs typeface="Calibri"/>
                <a:sym typeface="Calibri"/>
              </a:rPr>
              <a:t>Computational training support </a:t>
            </a:r>
            <a:r>
              <a:rPr lang="en-US" sz="2200" dirty="0">
                <a:solidFill>
                  <a:schemeClr val="dk1"/>
                </a:solidFill>
                <a:ea typeface="Calibri"/>
                <a:cs typeface="Calibri"/>
                <a:sym typeface="Calibri"/>
              </a:rPr>
              <a:t>(Python) from </a:t>
            </a:r>
            <a:r>
              <a:rPr lang="en-US" sz="2200" dirty="0">
                <a:solidFill>
                  <a:schemeClr val="dk1"/>
                </a:solidFill>
                <a:latin typeface="Calibri"/>
                <a:ea typeface="Calibri"/>
                <a:cs typeface="Calibri"/>
                <a:sym typeface="Calibri"/>
              </a:rPr>
              <a:t>CSU’s </a:t>
            </a:r>
            <a:r>
              <a:rPr lang="en-US" sz="2200" b="1" dirty="0">
                <a:solidFill>
                  <a:schemeClr val="dk1"/>
                </a:solidFill>
                <a:latin typeface="Calibri"/>
                <a:ea typeface="Calibri"/>
                <a:cs typeface="Calibri"/>
                <a:sym typeface="Calibri"/>
              </a:rPr>
              <a:t>GAUSSI </a:t>
            </a:r>
            <a:r>
              <a:rPr lang="en-US" sz="2200" dirty="0">
                <a:solidFill>
                  <a:schemeClr val="dk1"/>
                </a:solidFill>
                <a:latin typeface="Calibri"/>
                <a:ea typeface="Calibri"/>
                <a:cs typeface="Calibri"/>
                <a:sym typeface="Calibri"/>
              </a:rPr>
              <a:t>program and </a:t>
            </a:r>
            <a:r>
              <a:rPr lang="en-US" sz="2200" b="1" dirty="0" err="1">
                <a:solidFill>
                  <a:schemeClr val="dk1"/>
                </a:solidFill>
                <a:latin typeface="Calibri"/>
                <a:ea typeface="Calibri"/>
                <a:cs typeface="Calibri"/>
                <a:sym typeface="Calibri"/>
              </a:rPr>
              <a:t>qCMB</a:t>
            </a:r>
            <a:r>
              <a:rPr lang="en-US" sz="2200" b="1" dirty="0">
                <a:solidFill>
                  <a:schemeClr val="dk1"/>
                </a:solidFill>
                <a:latin typeface="Calibri"/>
                <a:ea typeface="Calibri"/>
                <a:cs typeface="Calibri"/>
                <a:sym typeface="Calibri"/>
              </a:rPr>
              <a:t> T32 </a:t>
            </a:r>
            <a:r>
              <a:rPr lang="en-US" sz="2200" dirty="0">
                <a:solidFill>
                  <a:schemeClr val="dk1"/>
                </a:solidFill>
                <a:latin typeface="Calibri"/>
                <a:ea typeface="Calibri"/>
                <a:cs typeface="Calibri"/>
                <a:sym typeface="Calibri"/>
              </a:rPr>
              <a:t>grant (NIH), and support from the </a:t>
            </a:r>
            <a:r>
              <a:rPr lang="en-US" sz="2200" b="1" dirty="0">
                <a:solidFill>
                  <a:schemeClr val="dk1"/>
                </a:solidFill>
                <a:latin typeface="Calibri"/>
                <a:ea typeface="Calibri"/>
                <a:cs typeface="Calibri"/>
                <a:sym typeface="Calibri"/>
              </a:rPr>
              <a:t>Cancer Biology &amp; Comparative Oncology PRSE</a:t>
            </a:r>
            <a:r>
              <a:rPr lang="en-US" sz="2200" dirty="0">
                <a:solidFill>
                  <a:schemeClr val="dk1"/>
                </a:solidFill>
                <a:latin typeface="Calibri"/>
                <a:ea typeface="Calibri"/>
                <a:cs typeface="Calibri"/>
                <a:sym typeface="Calibri"/>
              </a:rPr>
              <a:t> (CSU) program are all gratefully acknowledged. </a:t>
            </a:r>
          </a:p>
          <a:p>
            <a:endParaRPr sz="3200" dirty="0">
              <a:latin typeface="Calibri"/>
              <a:ea typeface="Calibri"/>
              <a:cs typeface="Calibri"/>
              <a:sym typeface="Calibri"/>
            </a:endParaRPr>
          </a:p>
        </p:txBody>
      </p:sp>
      <p:sp>
        <p:nvSpPr>
          <p:cNvPr id="7" name="TextBox 6">
            <a:extLst>
              <a:ext uri="{FF2B5EF4-FFF2-40B4-BE49-F238E27FC236}">
                <a16:creationId xmlns:a16="http://schemas.microsoft.com/office/drawing/2014/main" id="{C78E22B5-CE26-BD4D-90DB-EA78E524D21D}"/>
              </a:ext>
            </a:extLst>
          </p:cNvPr>
          <p:cNvSpPr txBox="1"/>
          <p:nvPr/>
        </p:nvSpPr>
        <p:spPr>
          <a:xfrm>
            <a:off x="2884138" y="158058"/>
            <a:ext cx="6423724" cy="707886"/>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4000" b="1" dirty="0">
                <a:latin typeface="Arial" panose="020B0604020202020204" pitchFamily="34" charset="0"/>
                <a:cs typeface="Arial" panose="020B0604020202020204" pitchFamily="34" charset="0"/>
              </a:rPr>
              <a:t>Acknowledgements</a:t>
            </a:r>
          </a:p>
        </p:txBody>
      </p:sp>
    </p:spTree>
    <p:extLst>
      <p:ext uri="{BB962C8B-B14F-4D97-AF65-F5344CB8AC3E}">
        <p14:creationId xmlns:p14="http://schemas.microsoft.com/office/powerpoint/2010/main" val="2417884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885DAEE-135C-A148-8AF9-0AB7AF779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358" y="213535"/>
            <a:ext cx="5277849" cy="6348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4">
            <a:extLst>
              <a:ext uri="{FF2B5EF4-FFF2-40B4-BE49-F238E27FC236}">
                <a16:creationId xmlns:a16="http://schemas.microsoft.com/office/drawing/2014/main" id="{BF775883-63A6-CA47-A4F4-F42E53E8D9E7}"/>
              </a:ext>
            </a:extLst>
          </p:cNvPr>
          <p:cNvSpPr txBox="1">
            <a:spLocks noChangeArrowheads="1"/>
          </p:cNvSpPr>
          <p:nvPr/>
        </p:nvSpPr>
        <p:spPr bwMode="auto">
          <a:xfrm>
            <a:off x="35083" y="6679431"/>
            <a:ext cx="4564625" cy="178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50" dirty="0">
                <a:latin typeface="Arial" panose="020B0604020202020204" pitchFamily="34" charset="0"/>
              </a:rPr>
              <a:t>Adapted from: </a:t>
            </a:r>
            <a:r>
              <a:rPr lang="en-GB" altLang="en-US" sz="1050" b="1" dirty="0">
                <a:latin typeface="Arial" panose="020B0604020202020204" pitchFamily="34" charset="0"/>
              </a:rPr>
              <a:t>Elizabeth H. Blackburn et al. Science 2015;350:1193-1198</a:t>
            </a:r>
          </a:p>
        </p:txBody>
      </p:sp>
      <p:sp>
        <p:nvSpPr>
          <p:cNvPr id="25" name="TextBox 24">
            <a:extLst>
              <a:ext uri="{FF2B5EF4-FFF2-40B4-BE49-F238E27FC236}">
                <a16:creationId xmlns:a16="http://schemas.microsoft.com/office/drawing/2014/main" id="{D8432A52-8B07-EF4D-9DB5-23CD1233CCA4}"/>
              </a:ext>
            </a:extLst>
          </p:cNvPr>
          <p:cNvSpPr txBox="1"/>
          <p:nvPr/>
        </p:nvSpPr>
        <p:spPr>
          <a:xfrm>
            <a:off x="250032" y="177161"/>
            <a:ext cx="2912894" cy="707886"/>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4000" b="1" dirty="0">
                <a:latin typeface="Arial" panose="020B0604020202020204" pitchFamily="34" charset="0"/>
                <a:cs typeface="Arial" panose="020B0604020202020204" pitchFamily="34" charset="0"/>
              </a:rPr>
              <a:t>Telomeres</a:t>
            </a:r>
          </a:p>
        </p:txBody>
      </p:sp>
    </p:spTree>
    <p:extLst>
      <p:ext uri="{BB962C8B-B14F-4D97-AF65-F5344CB8AC3E}">
        <p14:creationId xmlns:p14="http://schemas.microsoft.com/office/powerpoint/2010/main" val="11877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FBF015-A931-4A48-B76B-6F8CC665AF8C}"/>
              </a:ext>
            </a:extLst>
          </p:cNvPr>
          <p:cNvGrpSpPr/>
          <p:nvPr/>
        </p:nvGrpSpPr>
        <p:grpSpPr>
          <a:xfrm>
            <a:off x="5973957" y="497016"/>
            <a:ext cx="2450175" cy="1546096"/>
            <a:chOff x="543101" y="1341580"/>
            <a:chExt cx="2353922" cy="1441037"/>
          </a:xfrm>
        </p:grpSpPr>
        <p:grpSp>
          <p:nvGrpSpPr>
            <p:cNvPr id="6" name="Group 5">
              <a:extLst>
                <a:ext uri="{FF2B5EF4-FFF2-40B4-BE49-F238E27FC236}">
                  <a16:creationId xmlns:a16="http://schemas.microsoft.com/office/drawing/2014/main" id="{D5E79FA0-8D32-CC41-92EF-1EC0C10021BF}"/>
                </a:ext>
              </a:extLst>
            </p:cNvPr>
            <p:cNvGrpSpPr/>
            <p:nvPr/>
          </p:nvGrpSpPr>
          <p:grpSpPr>
            <a:xfrm>
              <a:off x="543101" y="1341580"/>
              <a:ext cx="1516859" cy="1256371"/>
              <a:chOff x="250031" y="2810798"/>
              <a:chExt cx="2681005" cy="2302955"/>
            </a:xfrm>
          </p:grpSpPr>
          <p:pic>
            <p:nvPicPr>
              <p:cNvPr id="21" name="Picture 3">
                <a:extLst>
                  <a:ext uri="{FF2B5EF4-FFF2-40B4-BE49-F238E27FC236}">
                    <a16:creationId xmlns:a16="http://schemas.microsoft.com/office/drawing/2014/main" id="{225FF0A8-4CEE-464D-9027-31D163110D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00" r="39775" b="68274"/>
              <a:stretch/>
            </p:blipFill>
            <p:spPr bwMode="auto">
              <a:xfrm>
                <a:off x="250031" y="2810798"/>
                <a:ext cx="2681005" cy="23029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 name="TextBox 21">
                <a:extLst>
                  <a:ext uri="{FF2B5EF4-FFF2-40B4-BE49-F238E27FC236}">
                    <a16:creationId xmlns:a16="http://schemas.microsoft.com/office/drawing/2014/main" id="{D8917F2C-5B2A-E346-8CED-6EAC0C1D0A29}"/>
                  </a:ext>
                </a:extLst>
              </p:cNvPr>
              <p:cNvSpPr txBox="1"/>
              <p:nvPr/>
            </p:nvSpPr>
            <p:spPr>
              <a:xfrm>
                <a:off x="1397326" y="3129914"/>
                <a:ext cx="1533710" cy="453953"/>
              </a:xfrm>
              <a:prstGeom prst="rect">
                <a:avLst/>
              </a:prstGeom>
              <a:solidFill>
                <a:schemeClr val="bg1"/>
              </a:solidFill>
            </p:spPr>
            <p:txBody>
              <a:bodyPr wrap="square" rtlCol="0">
                <a:spAutoFit/>
              </a:bodyPr>
              <a:lstStyle/>
              <a:p>
                <a:endParaRPr lang="en-US" dirty="0"/>
              </a:p>
            </p:txBody>
          </p:sp>
        </p:grpSp>
        <p:sp>
          <p:nvSpPr>
            <p:cNvPr id="7" name="TextBox 6">
              <a:extLst>
                <a:ext uri="{FF2B5EF4-FFF2-40B4-BE49-F238E27FC236}">
                  <a16:creationId xmlns:a16="http://schemas.microsoft.com/office/drawing/2014/main" id="{EF819CB7-F516-2845-9722-9AF0AF49892F}"/>
                </a:ext>
              </a:extLst>
            </p:cNvPr>
            <p:cNvSpPr txBox="1"/>
            <p:nvPr/>
          </p:nvSpPr>
          <p:spPr>
            <a:xfrm>
              <a:off x="1823600" y="2413285"/>
              <a:ext cx="1073423" cy="369332"/>
            </a:xfrm>
            <a:prstGeom prst="rect">
              <a:avLst/>
            </a:prstGeom>
            <a:solidFill>
              <a:schemeClr val="bg1"/>
            </a:solidFill>
          </p:spPr>
          <p:txBody>
            <a:bodyPr wrap="square" rtlCol="0">
              <a:spAutoFit/>
            </a:bodyPr>
            <a:lstStyle/>
            <a:p>
              <a:endParaRPr lang="en-US" dirty="0"/>
            </a:p>
          </p:txBody>
        </p:sp>
      </p:grpSp>
      <p:sp>
        <p:nvSpPr>
          <p:cNvPr id="12" name="TextBox 11">
            <a:extLst>
              <a:ext uri="{FF2B5EF4-FFF2-40B4-BE49-F238E27FC236}">
                <a16:creationId xmlns:a16="http://schemas.microsoft.com/office/drawing/2014/main" id="{F11B9176-AC2A-4A44-B796-5633FF335A02}"/>
              </a:ext>
            </a:extLst>
          </p:cNvPr>
          <p:cNvSpPr txBox="1"/>
          <p:nvPr/>
        </p:nvSpPr>
        <p:spPr>
          <a:xfrm>
            <a:off x="10123089" y="6124967"/>
            <a:ext cx="1275403" cy="453953"/>
          </a:xfrm>
          <a:prstGeom prst="rect">
            <a:avLst/>
          </a:prstGeom>
          <a:solidFill>
            <a:schemeClr val="bg1"/>
          </a:solidFill>
        </p:spPr>
        <p:txBody>
          <a:bodyPr wrap="square" rtlCol="0">
            <a:spAutoFit/>
          </a:bodyPr>
          <a:lstStyle/>
          <a:p>
            <a:endParaRPr lang="en-US" dirty="0"/>
          </a:p>
        </p:txBody>
      </p:sp>
      <p:grpSp>
        <p:nvGrpSpPr>
          <p:cNvPr id="3" name="Group 2">
            <a:extLst>
              <a:ext uri="{FF2B5EF4-FFF2-40B4-BE49-F238E27FC236}">
                <a16:creationId xmlns:a16="http://schemas.microsoft.com/office/drawing/2014/main" id="{3659FC6E-242F-2E4B-B4F9-D4611CBC4FD2}"/>
              </a:ext>
            </a:extLst>
          </p:cNvPr>
          <p:cNvGrpSpPr/>
          <p:nvPr/>
        </p:nvGrpSpPr>
        <p:grpSpPr>
          <a:xfrm>
            <a:off x="7306816" y="1844983"/>
            <a:ext cx="4384195" cy="3657603"/>
            <a:chOff x="6667039" y="1663905"/>
            <a:chExt cx="4384195" cy="3657603"/>
          </a:xfrm>
        </p:grpSpPr>
        <p:pic>
          <p:nvPicPr>
            <p:cNvPr id="11" name="Picture 3">
              <a:extLst>
                <a:ext uri="{FF2B5EF4-FFF2-40B4-BE49-F238E27FC236}">
                  <a16:creationId xmlns:a16="http://schemas.microsoft.com/office/drawing/2014/main" id="{486CF6BF-1E55-7A4F-973D-631F62E7F2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18" r="9794" b="78149"/>
            <a:stretch/>
          </p:blipFill>
          <p:spPr bwMode="auto">
            <a:xfrm>
              <a:off x="6667039" y="1663905"/>
              <a:ext cx="4384195" cy="7555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3">
              <a:extLst>
                <a:ext uri="{FF2B5EF4-FFF2-40B4-BE49-F238E27FC236}">
                  <a16:creationId xmlns:a16="http://schemas.microsoft.com/office/drawing/2014/main" id="{A1FE1B29-0BFC-8F4F-A8F2-C490F0D474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19" r="35159" b="78149"/>
            <a:stretch/>
          </p:blipFill>
          <p:spPr bwMode="auto">
            <a:xfrm>
              <a:off x="6667040" y="2631241"/>
              <a:ext cx="2554782" cy="7555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3">
              <a:extLst>
                <a:ext uri="{FF2B5EF4-FFF2-40B4-BE49-F238E27FC236}">
                  <a16:creationId xmlns:a16="http://schemas.microsoft.com/office/drawing/2014/main" id="{0A980B2A-950E-9C4A-A35E-C1F1E2AA3A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18" r="45680" b="78149"/>
            <a:stretch/>
          </p:blipFill>
          <p:spPr bwMode="auto">
            <a:xfrm>
              <a:off x="6667041" y="3598577"/>
              <a:ext cx="1796024" cy="7555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3">
              <a:extLst>
                <a:ext uri="{FF2B5EF4-FFF2-40B4-BE49-F238E27FC236}">
                  <a16:creationId xmlns:a16="http://schemas.microsoft.com/office/drawing/2014/main" id="{7DC08E9B-A3B1-5246-A6FE-D21932DFD4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18" r="53898" b="78149"/>
            <a:stretch/>
          </p:blipFill>
          <p:spPr bwMode="auto">
            <a:xfrm>
              <a:off x="6667039" y="4565913"/>
              <a:ext cx="1203332" cy="7555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3">
              <a:extLst>
                <a:ext uri="{FF2B5EF4-FFF2-40B4-BE49-F238E27FC236}">
                  <a16:creationId xmlns:a16="http://schemas.microsoft.com/office/drawing/2014/main" id="{8BB808A8-0861-8543-ABBC-5063AADDA4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408" r="9794" b="78149"/>
            <a:stretch/>
          </p:blipFill>
          <p:spPr bwMode="auto">
            <a:xfrm>
              <a:off x="9176105" y="2631241"/>
              <a:ext cx="850881" cy="7555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3">
              <a:extLst>
                <a:ext uri="{FF2B5EF4-FFF2-40B4-BE49-F238E27FC236}">
                  <a16:creationId xmlns:a16="http://schemas.microsoft.com/office/drawing/2014/main" id="{296A121C-549E-C444-BDEF-441833E3AB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408" r="9794" b="78149"/>
            <a:stretch/>
          </p:blipFill>
          <p:spPr bwMode="auto">
            <a:xfrm>
              <a:off x="7831185" y="4565913"/>
              <a:ext cx="850881" cy="7555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3">
              <a:extLst>
                <a:ext uri="{FF2B5EF4-FFF2-40B4-BE49-F238E27FC236}">
                  <a16:creationId xmlns:a16="http://schemas.microsoft.com/office/drawing/2014/main" id="{571D9C74-276B-DB4B-A69A-B3D8A545FB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408" r="9794" b="78149"/>
            <a:stretch/>
          </p:blipFill>
          <p:spPr bwMode="auto">
            <a:xfrm>
              <a:off x="8296544" y="3598577"/>
              <a:ext cx="850881" cy="7555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cxnSp>
        <p:nvCxnSpPr>
          <p:cNvPr id="20" name="Straight Arrow Connector 19">
            <a:extLst>
              <a:ext uri="{FF2B5EF4-FFF2-40B4-BE49-F238E27FC236}">
                <a16:creationId xmlns:a16="http://schemas.microsoft.com/office/drawing/2014/main" id="{F410466F-8E09-9F41-AA62-DFB38681A60E}"/>
              </a:ext>
            </a:extLst>
          </p:cNvPr>
          <p:cNvCxnSpPr>
            <a:cxnSpLocks/>
          </p:cNvCxnSpPr>
          <p:nvPr/>
        </p:nvCxnSpPr>
        <p:spPr>
          <a:xfrm>
            <a:off x="7068331" y="2299600"/>
            <a:ext cx="0" cy="296011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FD1833BA-3FCB-B641-ACD6-38817599D7F8}"/>
              </a:ext>
            </a:extLst>
          </p:cNvPr>
          <p:cNvSpPr txBox="1"/>
          <p:nvPr/>
        </p:nvSpPr>
        <p:spPr>
          <a:xfrm>
            <a:off x="767248" y="2066731"/>
            <a:ext cx="4668266" cy="2246769"/>
          </a:xfrm>
          <a:prstGeom prst="rect">
            <a:avLst/>
          </a:prstGeom>
          <a:solidFill>
            <a:schemeClr val="bg1"/>
          </a:solidFill>
        </p:spPr>
        <p:txBody>
          <a:bodyPr wrap="none" rtlCol="0">
            <a:spAutoFit/>
          </a:bodyPr>
          <a:lstStyle/>
          <a:p>
            <a:r>
              <a:rPr lang="en-US" sz="2800" b="1" dirty="0">
                <a:latin typeface="Arial" panose="020B0604020202020204" pitchFamily="34" charset="0"/>
                <a:cs typeface="Arial" panose="020B0604020202020204" pitchFamily="34" charset="0"/>
              </a:rPr>
              <a:t>Telomeres</a:t>
            </a:r>
            <a:r>
              <a:rPr lang="en-US" sz="2800" dirty="0">
                <a:latin typeface="Arial" panose="020B0604020202020204" pitchFamily="34" charset="0"/>
                <a:cs typeface="Arial" panose="020B0604020202020204" pitchFamily="34" charset="0"/>
              </a:rPr>
              <a:t> shorten from:</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cell division (aging)</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oxidative stress </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lifestyle factors</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environmental exposures</a:t>
            </a:r>
            <a:endParaRPr lang="en-US"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CFB0C01-1490-1E45-B814-54ED3515D247}"/>
              </a:ext>
            </a:extLst>
          </p:cNvPr>
          <p:cNvSpPr txBox="1"/>
          <p:nvPr/>
        </p:nvSpPr>
        <p:spPr>
          <a:xfrm>
            <a:off x="250032" y="177161"/>
            <a:ext cx="4257800" cy="707886"/>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4000" b="1" dirty="0">
                <a:latin typeface="Arial" panose="020B0604020202020204" pitchFamily="34" charset="0"/>
                <a:cs typeface="Arial" panose="020B0604020202020204" pitchFamily="34" charset="0"/>
              </a:rPr>
              <a:t>Telomere length</a:t>
            </a:r>
          </a:p>
        </p:txBody>
      </p:sp>
      <p:sp>
        <p:nvSpPr>
          <p:cNvPr id="25" name="Text Box 4">
            <a:extLst>
              <a:ext uri="{FF2B5EF4-FFF2-40B4-BE49-F238E27FC236}">
                <a16:creationId xmlns:a16="http://schemas.microsoft.com/office/drawing/2014/main" id="{832A84B9-BBF0-4740-9EC8-8D7FE23EBA5A}"/>
              </a:ext>
            </a:extLst>
          </p:cNvPr>
          <p:cNvSpPr txBox="1">
            <a:spLocks noChangeArrowheads="1"/>
          </p:cNvSpPr>
          <p:nvPr/>
        </p:nvSpPr>
        <p:spPr bwMode="auto">
          <a:xfrm>
            <a:off x="35083" y="6679431"/>
            <a:ext cx="4564625" cy="178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50" dirty="0">
                <a:latin typeface="Arial" panose="020B0604020202020204" pitchFamily="34" charset="0"/>
              </a:rPr>
              <a:t>Adapted from: </a:t>
            </a:r>
            <a:r>
              <a:rPr lang="en-GB" altLang="en-US" sz="1050" b="1" dirty="0">
                <a:latin typeface="Arial" panose="020B0604020202020204" pitchFamily="34" charset="0"/>
              </a:rPr>
              <a:t>Elizabeth H. Blackburn et al. Science 2015;350:1193-1198</a:t>
            </a:r>
          </a:p>
        </p:txBody>
      </p:sp>
    </p:spTree>
    <p:extLst>
      <p:ext uri="{BB962C8B-B14F-4D97-AF65-F5344CB8AC3E}">
        <p14:creationId xmlns:p14="http://schemas.microsoft.com/office/powerpoint/2010/main" val="301050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0C154382-B5B1-864B-BBDA-B0F2B11851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418" r="9794" b="78149"/>
          <a:stretch/>
        </p:blipFill>
        <p:spPr bwMode="auto">
          <a:xfrm>
            <a:off x="3875735" y="3007772"/>
            <a:ext cx="3992878" cy="7078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59" name="Group 58">
            <a:extLst>
              <a:ext uri="{FF2B5EF4-FFF2-40B4-BE49-F238E27FC236}">
                <a16:creationId xmlns:a16="http://schemas.microsoft.com/office/drawing/2014/main" id="{CA41F5F5-EC2E-084D-9858-70B7886229AB}"/>
              </a:ext>
            </a:extLst>
          </p:cNvPr>
          <p:cNvGrpSpPr/>
          <p:nvPr/>
        </p:nvGrpSpPr>
        <p:grpSpPr>
          <a:xfrm>
            <a:off x="3875735" y="5042354"/>
            <a:ext cx="2353948" cy="711137"/>
            <a:chOff x="3875735" y="5042354"/>
            <a:chExt cx="2353948" cy="711137"/>
          </a:xfrm>
        </p:grpSpPr>
        <p:pic>
          <p:nvPicPr>
            <p:cNvPr id="9" name="Picture 3">
              <a:extLst>
                <a:ext uri="{FF2B5EF4-FFF2-40B4-BE49-F238E27FC236}">
                  <a16:creationId xmlns:a16="http://schemas.microsoft.com/office/drawing/2014/main" id="{9CBE7C32-08A0-F846-A508-65FA282546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84" t="45317" r="39303" b="32276"/>
            <a:stretch/>
          </p:blipFill>
          <p:spPr bwMode="auto">
            <a:xfrm>
              <a:off x="3875735" y="5042354"/>
              <a:ext cx="2353948" cy="7111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3">
              <a:extLst>
                <a:ext uri="{FF2B5EF4-FFF2-40B4-BE49-F238E27FC236}">
                  <a16:creationId xmlns:a16="http://schemas.microsoft.com/office/drawing/2014/main" id="{97FCF7B3-DEFA-9F45-B601-6EC68EEAC0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87" t="45316" r="51887" b="43521"/>
            <a:stretch/>
          </p:blipFill>
          <p:spPr bwMode="auto">
            <a:xfrm>
              <a:off x="5192811" y="5043628"/>
              <a:ext cx="307575" cy="3542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4" name="TextBox 13">
            <a:extLst>
              <a:ext uri="{FF2B5EF4-FFF2-40B4-BE49-F238E27FC236}">
                <a16:creationId xmlns:a16="http://schemas.microsoft.com/office/drawing/2014/main" id="{27766C9A-218F-2848-9C26-A29C33BF38B8}"/>
              </a:ext>
            </a:extLst>
          </p:cNvPr>
          <p:cNvSpPr txBox="1"/>
          <p:nvPr/>
        </p:nvSpPr>
        <p:spPr>
          <a:xfrm>
            <a:off x="572793" y="4493270"/>
            <a:ext cx="1832660" cy="954107"/>
          </a:xfrm>
          <a:prstGeom prst="rect">
            <a:avLst/>
          </a:prstGeom>
          <a:solidFill>
            <a:schemeClr val="bg1"/>
          </a:solidFill>
        </p:spPr>
        <p:txBody>
          <a:bodyPr wrap="square" rtlCol="0">
            <a:spAutoFit/>
          </a:bodyPr>
          <a:lstStyle/>
          <a:p>
            <a:pPr algn="ctr"/>
            <a:r>
              <a:rPr lang="en-US" sz="2800" b="1" dirty="0">
                <a:latin typeface="Arial" panose="020B0604020202020204" pitchFamily="34" charset="0"/>
                <a:cs typeface="Arial" panose="020B0604020202020204" pitchFamily="34" charset="0"/>
              </a:rPr>
              <a:t>Telomere</a:t>
            </a:r>
          </a:p>
          <a:p>
            <a:pPr algn="ctr"/>
            <a:r>
              <a:rPr lang="en-US" sz="2800" b="1" dirty="0">
                <a:latin typeface="Arial" panose="020B0604020202020204" pitchFamily="34" charset="0"/>
                <a:cs typeface="Arial" panose="020B0604020202020204" pitchFamily="34" charset="0"/>
              </a:rPr>
              <a:t>length</a:t>
            </a:r>
            <a:endParaRPr lang="en-US" sz="2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05ECC02-C4DB-6448-96D5-3CDF4BAB552B}"/>
              </a:ext>
            </a:extLst>
          </p:cNvPr>
          <p:cNvSpPr txBox="1"/>
          <p:nvPr/>
        </p:nvSpPr>
        <p:spPr>
          <a:xfrm>
            <a:off x="250031" y="177161"/>
            <a:ext cx="9919205" cy="707886"/>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4000" b="1" dirty="0">
                <a:latin typeface="Arial" panose="020B0604020202020204" pitchFamily="34" charset="0"/>
                <a:cs typeface="Arial" panose="020B0604020202020204" pitchFamily="34" charset="0"/>
              </a:rPr>
              <a:t>Telomere length influences disease risk</a:t>
            </a:r>
          </a:p>
        </p:txBody>
      </p:sp>
      <p:sp>
        <p:nvSpPr>
          <p:cNvPr id="17" name="TextBox 16">
            <a:extLst>
              <a:ext uri="{FF2B5EF4-FFF2-40B4-BE49-F238E27FC236}">
                <a16:creationId xmlns:a16="http://schemas.microsoft.com/office/drawing/2014/main" id="{6FF3C898-7606-CE4B-AA4D-DC29242E1B8E}"/>
              </a:ext>
            </a:extLst>
          </p:cNvPr>
          <p:cNvSpPr txBox="1"/>
          <p:nvPr/>
        </p:nvSpPr>
        <p:spPr>
          <a:xfrm>
            <a:off x="8001004" y="4873383"/>
            <a:ext cx="3666388"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cardiovascular disease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pulmonary fibrosis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aplastic anemia </a:t>
            </a:r>
          </a:p>
        </p:txBody>
      </p:sp>
      <p:grpSp>
        <p:nvGrpSpPr>
          <p:cNvPr id="19" name="Group 18">
            <a:extLst>
              <a:ext uri="{FF2B5EF4-FFF2-40B4-BE49-F238E27FC236}">
                <a16:creationId xmlns:a16="http://schemas.microsoft.com/office/drawing/2014/main" id="{BE84FA79-F1BD-3541-8187-D1B2E05D13A6}"/>
              </a:ext>
            </a:extLst>
          </p:cNvPr>
          <p:cNvGrpSpPr/>
          <p:nvPr/>
        </p:nvGrpSpPr>
        <p:grpSpPr>
          <a:xfrm>
            <a:off x="250031" y="2637183"/>
            <a:ext cx="3408884" cy="1963246"/>
            <a:chOff x="543101" y="1341580"/>
            <a:chExt cx="2353922" cy="1441037"/>
          </a:xfrm>
        </p:grpSpPr>
        <p:grpSp>
          <p:nvGrpSpPr>
            <p:cNvPr id="20" name="Group 19">
              <a:extLst>
                <a:ext uri="{FF2B5EF4-FFF2-40B4-BE49-F238E27FC236}">
                  <a16:creationId xmlns:a16="http://schemas.microsoft.com/office/drawing/2014/main" id="{6192DCB9-5077-CA4A-924A-8040D723B478}"/>
                </a:ext>
              </a:extLst>
            </p:cNvPr>
            <p:cNvGrpSpPr/>
            <p:nvPr/>
          </p:nvGrpSpPr>
          <p:grpSpPr>
            <a:xfrm>
              <a:off x="543101" y="1341580"/>
              <a:ext cx="1516859" cy="1256371"/>
              <a:chOff x="250031" y="2810798"/>
              <a:chExt cx="2681005" cy="2302955"/>
            </a:xfrm>
          </p:grpSpPr>
          <p:pic>
            <p:nvPicPr>
              <p:cNvPr id="22" name="Picture 3">
                <a:extLst>
                  <a:ext uri="{FF2B5EF4-FFF2-40B4-BE49-F238E27FC236}">
                    <a16:creationId xmlns:a16="http://schemas.microsoft.com/office/drawing/2014/main" id="{018AA060-44F4-864E-9F00-9AD50DCA15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00" r="39775" b="68274"/>
              <a:stretch/>
            </p:blipFill>
            <p:spPr bwMode="auto">
              <a:xfrm>
                <a:off x="250031" y="2810798"/>
                <a:ext cx="2681005" cy="23029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 name="TextBox 22">
                <a:extLst>
                  <a:ext uri="{FF2B5EF4-FFF2-40B4-BE49-F238E27FC236}">
                    <a16:creationId xmlns:a16="http://schemas.microsoft.com/office/drawing/2014/main" id="{91D0F2D6-5DF7-1148-9F82-0D7361FAE038}"/>
                  </a:ext>
                </a:extLst>
              </p:cNvPr>
              <p:cNvSpPr txBox="1"/>
              <p:nvPr/>
            </p:nvSpPr>
            <p:spPr>
              <a:xfrm>
                <a:off x="1397326" y="3129914"/>
                <a:ext cx="1533710" cy="453953"/>
              </a:xfrm>
              <a:prstGeom prst="rect">
                <a:avLst/>
              </a:prstGeom>
              <a:solidFill>
                <a:schemeClr val="bg1"/>
              </a:solidFill>
            </p:spPr>
            <p:txBody>
              <a:bodyPr wrap="square" rtlCol="0">
                <a:spAutoFit/>
              </a:bodyPr>
              <a:lstStyle/>
              <a:p>
                <a:endParaRPr lang="en-US" dirty="0"/>
              </a:p>
            </p:txBody>
          </p:sp>
        </p:grpSp>
        <p:sp>
          <p:nvSpPr>
            <p:cNvPr id="21" name="TextBox 20">
              <a:extLst>
                <a:ext uri="{FF2B5EF4-FFF2-40B4-BE49-F238E27FC236}">
                  <a16:creationId xmlns:a16="http://schemas.microsoft.com/office/drawing/2014/main" id="{4336691B-BE76-2C42-A790-8B7CCF08DE6E}"/>
                </a:ext>
              </a:extLst>
            </p:cNvPr>
            <p:cNvSpPr txBox="1"/>
            <p:nvPr/>
          </p:nvSpPr>
          <p:spPr>
            <a:xfrm>
              <a:off x="1823600" y="2413285"/>
              <a:ext cx="1073423" cy="369332"/>
            </a:xfrm>
            <a:prstGeom prst="rect">
              <a:avLst/>
            </a:prstGeom>
            <a:solidFill>
              <a:schemeClr val="bg1"/>
            </a:solidFill>
          </p:spPr>
          <p:txBody>
            <a:bodyPr wrap="square" rtlCol="0">
              <a:spAutoFit/>
            </a:bodyPr>
            <a:lstStyle/>
            <a:p>
              <a:endParaRPr lang="en-US" dirty="0"/>
            </a:p>
          </p:txBody>
        </p:sp>
      </p:grpSp>
      <p:sp>
        <p:nvSpPr>
          <p:cNvPr id="24" name="TextBox 23">
            <a:extLst>
              <a:ext uri="{FF2B5EF4-FFF2-40B4-BE49-F238E27FC236}">
                <a16:creationId xmlns:a16="http://schemas.microsoft.com/office/drawing/2014/main" id="{A0271650-BE81-F840-AA2E-C67DE700A218}"/>
              </a:ext>
            </a:extLst>
          </p:cNvPr>
          <p:cNvSpPr txBox="1"/>
          <p:nvPr/>
        </p:nvSpPr>
        <p:spPr>
          <a:xfrm>
            <a:off x="8085433" y="3130882"/>
            <a:ext cx="3134191"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cancer (leukemias)</a:t>
            </a:r>
          </a:p>
        </p:txBody>
      </p:sp>
      <p:pic>
        <p:nvPicPr>
          <p:cNvPr id="26" name="Picture 25" descr="A close up of a logo&#10;&#10;Description automatically generated">
            <a:extLst>
              <a:ext uri="{FF2B5EF4-FFF2-40B4-BE49-F238E27FC236}">
                <a16:creationId xmlns:a16="http://schemas.microsoft.com/office/drawing/2014/main" id="{EDEA3BA6-EF0D-6F44-A63A-6A4B262E180B}"/>
              </a:ext>
            </a:extLst>
          </p:cNvPr>
          <p:cNvPicPr>
            <a:picLocks noChangeAspect="1"/>
          </p:cNvPicPr>
          <p:nvPr/>
        </p:nvPicPr>
        <p:blipFill>
          <a:blip r:embed="rId5"/>
          <a:stretch>
            <a:fillRect/>
          </a:stretch>
        </p:blipFill>
        <p:spPr>
          <a:xfrm>
            <a:off x="2990074" y="4055652"/>
            <a:ext cx="586381" cy="586381"/>
          </a:xfrm>
          <a:prstGeom prst="rect">
            <a:avLst/>
          </a:prstGeom>
        </p:spPr>
      </p:pic>
      <p:cxnSp>
        <p:nvCxnSpPr>
          <p:cNvPr id="28" name="Straight Arrow Connector 27">
            <a:extLst>
              <a:ext uri="{FF2B5EF4-FFF2-40B4-BE49-F238E27FC236}">
                <a16:creationId xmlns:a16="http://schemas.microsoft.com/office/drawing/2014/main" id="{5A47A8C6-C691-BD49-93CE-2E4BF2CA5820}"/>
              </a:ext>
            </a:extLst>
          </p:cNvPr>
          <p:cNvCxnSpPr>
            <a:cxnSpLocks/>
            <a:stCxn id="21" idx="1"/>
            <a:endCxn id="9" idx="1"/>
          </p:cNvCxnSpPr>
          <p:nvPr/>
        </p:nvCxnSpPr>
        <p:spPr>
          <a:xfrm>
            <a:off x="2104414" y="4348843"/>
            <a:ext cx="1771321" cy="104908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62F21D7A-C1CF-EE47-B2AB-9878EC008162}"/>
              </a:ext>
            </a:extLst>
          </p:cNvPr>
          <p:cNvCxnSpPr>
            <a:cxnSpLocks/>
            <a:stCxn id="21" idx="1"/>
            <a:endCxn id="7" idx="1"/>
          </p:cNvCxnSpPr>
          <p:nvPr/>
        </p:nvCxnSpPr>
        <p:spPr>
          <a:xfrm flipV="1">
            <a:off x="2104414" y="3361716"/>
            <a:ext cx="1771321" cy="98712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 Box 4">
            <a:extLst>
              <a:ext uri="{FF2B5EF4-FFF2-40B4-BE49-F238E27FC236}">
                <a16:creationId xmlns:a16="http://schemas.microsoft.com/office/drawing/2014/main" id="{B1B17A35-88B2-2C4A-8399-23F9D912D739}"/>
              </a:ext>
            </a:extLst>
          </p:cNvPr>
          <p:cNvSpPr txBox="1">
            <a:spLocks noChangeArrowheads="1"/>
          </p:cNvSpPr>
          <p:nvPr/>
        </p:nvSpPr>
        <p:spPr bwMode="auto">
          <a:xfrm>
            <a:off x="35083" y="6679431"/>
            <a:ext cx="4564625" cy="178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50" dirty="0">
                <a:latin typeface="Arial" panose="020B0604020202020204" pitchFamily="34" charset="0"/>
              </a:rPr>
              <a:t>Adapted from: </a:t>
            </a:r>
            <a:r>
              <a:rPr lang="en-GB" altLang="en-US" sz="1050" b="1" dirty="0">
                <a:latin typeface="Arial" panose="020B0604020202020204" pitchFamily="34" charset="0"/>
              </a:rPr>
              <a:t>Elizabeth H. Blackburn et al. Science 2015;350:1193-1198</a:t>
            </a:r>
          </a:p>
        </p:txBody>
      </p:sp>
      <p:sp>
        <p:nvSpPr>
          <p:cNvPr id="51" name="Left Bracket 50">
            <a:extLst>
              <a:ext uri="{FF2B5EF4-FFF2-40B4-BE49-F238E27FC236}">
                <a16:creationId xmlns:a16="http://schemas.microsoft.com/office/drawing/2014/main" id="{644DEFA2-3760-3D40-8B90-F60694BF3624}"/>
              </a:ext>
            </a:extLst>
          </p:cNvPr>
          <p:cNvSpPr/>
          <p:nvPr/>
        </p:nvSpPr>
        <p:spPr>
          <a:xfrm rot="5400000">
            <a:off x="9840814" y="811420"/>
            <a:ext cx="263262" cy="3774025"/>
          </a:xfrm>
          <a:prstGeom prst="leftBracket">
            <a:avLst/>
          </a:prstGeom>
          <a:ln w="25400"/>
        </p:spPr>
        <p:style>
          <a:lnRef idx="3">
            <a:schemeClr val="dk1"/>
          </a:lnRef>
          <a:fillRef idx="0">
            <a:schemeClr val="dk1"/>
          </a:fillRef>
          <a:effectRef idx="2">
            <a:schemeClr val="dk1"/>
          </a:effectRef>
          <a:fontRef idx="minor">
            <a:schemeClr val="tx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36C0EA23-1164-2B42-9DC3-34E233FC92F2}"/>
              </a:ext>
            </a:extLst>
          </p:cNvPr>
          <p:cNvSpPr txBox="1"/>
          <p:nvPr/>
        </p:nvSpPr>
        <p:spPr>
          <a:xfrm>
            <a:off x="8016503" y="2022669"/>
            <a:ext cx="3804247" cy="523220"/>
          </a:xfrm>
          <a:prstGeom prst="rect">
            <a:avLst/>
          </a:prstGeom>
          <a:noFill/>
        </p:spPr>
        <p:txBody>
          <a:bodyPr wrap="none" rtlCol="0">
            <a:spAutoFit/>
          </a:bodyPr>
          <a:lstStyle/>
          <a:p>
            <a:pPr algn="ctr"/>
            <a:r>
              <a:rPr lang="en-US" sz="2800" b="1" dirty="0">
                <a:latin typeface="Arial" panose="020B0604020202020204" pitchFamily="34" charset="0"/>
                <a:cs typeface="Arial" panose="020B0604020202020204" pitchFamily="34" charset="0"/>
              </a:rPr>
              <a:t>Radiation late effects</a:t>
            </a:r>
          </a:p>
        </p:txBody>
      </p:sp>
    </p:spTree>
    <p:extLst>
      <p:ext uri="{BB962C8B-B14F-4D97-AF65-F5344CB8AC3E}">
        <p14:creationId xmlns:p14="http://schemas.microsoft.com/office/powerpoint/2010/main" val="425273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51" grpId="0" animBg="1"/>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0C154382-B5B1-864B-BBDA-B0F2B11851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418" r="9794" b="78149"/>
          <a:stretch/>
        </p:blipFill>
        <p:spPr bwMode="auto">
          <a:xfrm>
            <a:off x="8137952" y="4211523"/>
            <a:ext cx="3992878" cy="7078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 name="Group 2">
            <a:extLst>
              <a:ext uri="{FF2B5EF4-FFF2-40B4-BE49-F238E27FC236}">
                <a16:creationId xmlns:a16="http://schemas.microsoft.com/office/drawing/2014/main" id="{457FCEC4-D8F5-F84D-9BAF-C423F0115E88}"/>
              </a:ext>
            </a:extLst>
          </p:cNvPr>
          <p:cNvGrpSpPr/>
          <p:nvPr/>
        </p:nvGrpSpPr>
        <p:grpSpPr>
          <a:xfrm>
            <a:off x="7564850" y="4910645"/>
            <a:ext cx="2885108" cy="711137"/>
            <a:chOff x="3113737" y="3592388"/>
            <a:chExt cx="4243946" cy="1115496"/>
          </a:xfrm>
        </p:grpSpPr>
        <p:pic>
          <p:nvPicPr>
            <p:cNvPr id="9" name="Picture 3">
              <a:extLst>
                <a:ext uri="{FF2B5EF4-FFF2-40B4-BE49-F238E27FC236}">
                  <a16:creationId xmlns:a16="http://schemas.microsoft.com/office/drawing/2014/main" id="{9CBE7C32-08A0-F846-A508-65FA282546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31" t="45317" r="39304" b="32276"/>
            <a:stretch/>
          </p:blipFill>
          <p:spPr bwMode="auto">
            <a:xfrm>
              <a:off x="3113737" y="3592388"/>
              <a:ext cx="4243946" cy="1115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3">
              <a:extLst>
                <a:ext uri="{FF2B5EF4-FFF2-40B4-BE49-F238E27FC236}">
                  <a16:creationId xmlns:a16="http://schemas.microsoft.com/office/drawing/2014/main" id="{97FCF7B3-DEFA-9F45-B601-6EC68EEAC0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87" t="45316" r="51887" b="43521"/>
            <a:stretch/>
          </p:blipFill>
          <p:spPr bwMode="auto">
            <a:xfrm>
              <a:off x="5832461" y="3594386"/>
              <a:ext cx="452437" cy="555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9" name="Group 18">
            <a:extLst>
              <a:ext uri="{FF2B5EF4-FFF2-40B4-BE49-F238E27FC236}">
                <a16:creationId xmlns:a16="http://schemas.microsoft.com/office/drawing/2014/main" id="{BE84FA79-F1BD-3541-8187-D1B2E05D13A6}"/>
              </a:ext>
            </a:extLst>
          </p:cNvPr>
          <p:cNvGrpSpPr/>
          <p:nvPr/>
        </p:nvGrpSpPr>
        <p:grpSpPr>
          <a:xfrm>
            <a:off x="984083" y="4223034"/>
            <a:ext cx="2450175" cy="1546096"/>
            <a:chOff x="543101" y="1341580"/>
            <a:chExt cx="2353922" cy="1441037"/>
          </a:xfrm>
        </p:grpSpPr>
        <p:grpSp>
          <p:nvGrpSpPr>
            <p:cNvPr id="20" name="Group 19">
              <a:extLst>
                <a:ext uri="{FF2B5EF4-FFF2-40B4-BE49-F238E27FC236}">
                  <a16:creationId xmlns:a16="http://schemas.microsoft.com/office/drawing/2014/main" id="{6192DCB9-5077-CA4A-924A-8040D723B478}"/>
                </a:ext>
              </a:extLst>
            </p:cNvPr>
            <p:cNvGrpSpPr/>
            <p:nvPr/>
          </p:nvGrpSpPr>
          <p:grpSpPr>
            <a:xfrm>
              <a:off x="543101" y="1341580"/>
              <a:ext cx="1516859" cy="1256371"/>
              <a:chOff x="250031" y="2810798"/>
              <a:chExt cx="2681005" cy="2302955"/>
            </a:xfrm>
          </p:grpSpPr>
          <p:pic>
            <p:nvPicPr>
              <p:cNvPr id="22" name="Picture 3">
                <a:extLst>
                  <a:ext uri="{FF2B5EF4-FFF2-40B4-BE49-F238E27FC236}">
                    <a16:creationId xmlns:a16="http://schemas.microsoft.com/office/drawing/2014/main" id="{018AA060-44F4-864E-9F00-9AD50DCA15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00" r="39775" b="68274"/>
              <a:stretch/>
            </p:blipFill>
            <p:spPr bwMode="auto">
              <a:xfrm>
                <a:off x="250031" y="2810798"/>
                <a:ext cx="2681005" cy="23029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 name="TextBox 22">
                <a:extLst>
                  <a:ext uri="{FF2B5EF4-FFF2-40B4-BE49-F238E27FC236}">
                    <a16:creationId xmlns:a16="http://schemas.microsoft.com/office/drawing/2014/main" id="{91D0F2D6-5DF7-1148-9F82-0D7361FAE038}"/>
                  </a:ext>
                </a:extLst>
              </p:cNvPr>
              <p:cNvSpPr txBox="1"/>
              <p:nvPr/>
            </p:nvSpPr>
            <p:spPr>
              <a:xfrm>
                <a:off x="1397326" y="3129914"/>
                <a:ext cx="1533710" cy="453953"/>
              </a:xfrm>
              <a:prstGeom prst="rect">
                <a:avLst/>
              </a:prstGeom>
              <a:solidFill>
                <a:schemeClr val="bg1"/>
              </a:solidFill>
            </p:spPr>
            <p:txBody>
              <a:bodyPr wrap="square" rtlCol="0">
                <a:spAutoFit/>
              </a:bodyPr>
              <a:lstStyle/>
              <a:p>
                <a:endParaRPr lang="en-US" dirty="0"/>
              </a:p>
            </p:txBody>
          </p:sp>
        </p:grpSp>
        <p:sp>
          <p:nvSpPr>
            <p:cNvPr id="21" name="TextBox 20">
              <a:extLst>
                <a:ext uri="{FF2B5EF4-FFF2-40B4-BE49-F238E27FC236}">
                  <a16:creationId xmlns:a16="http://schemas.microsoft.com/office/drawing/2014/main" id="{4336691B-BE76-2C42-A790-8B7CCF08DE6E}"/>
                </a:ext>
              </a:extLst>
            </p:cNvPr>
            <p:cNvSpPr txBox="1"/>
            <p:nvPr/>
          </p:nvSpPr>
          <p:spPr>
            <a:xfrm>
              <a:off x="1823600" y="2413285"/>
              <a:ext cx="1073423" cy="369332"/>
            </a:xfrm>
            <a:prstGeom prst="rect">
              <a:avLst/>
            </a:prstGeom>
            <a:solidFill>
              <a:schemeClr val="bg1"/>
            </a:solidFill>
          </p:spPr>
          <p:txBody>
            <a:bodyPr wrap="square" rtlCol="0">
              <a:spAutoFit/>
            </a:bodyPr>
            <a:lstStyle/>
            <a:p>
              <a:endParaRPr lang="en-US" dirty="0"/>
            </a:p>
          </p:txBody>
        </p:sp>
      </p:grpSp>
      <p:pic>
        <p:nvPicPr>
          <p:cNvPr id="26" name="Picture 25" descr="A close up of a logo&#10;&#10;Description automatically generated">
            <a:extLst>
              <a:ext uri="{FF2B5EF4-FFF2-40B4-BE49-F238E27FC236}">
                <a16:creationId xmlns:a16="http://schemas.microsoft.com/office/drawing/2014/main" id="{EDEA3BA6-EF0D-6F44-A63A-6A4B262E180B}"/>
              </a:ext>
            </a:extLst>
          </p:cNvPr>
          <p:cNvPicPr>
            <a:picLocks noChangeAspect="1"/>
          </p:cNvPicPr>
          <p:nvPr/>
        </p:nvPicPr>
        <p:blipFill>
          <a:blip r:embed="rId5"/>
          <a:stretch>
            <a:fillRect/>
          </a:stretch>
        </p:blipFill>
        <p:spPr>
          <a:xfrm>
            <a:off x="5509619" y="4116628"/>
            <a:ext cx="586381" cy="586381"/>
          </a:xfrm>
          <a:prstGeom prst="rect">
            <a:avLst/>
          </a:prstGeom>
        </p:spPr>
      </p:pic>
      <p:cxnSp>
        <p:nvCxnSpPr>
          <p:cNvPr id="31" name="Straight Arrow Connector 30">
            <a:extLst>
              <a:ext uri="{FF2B5EF4-FFF2-40B4-BE49-F238E27FC236}">
                <a16:creationId xmlns:a16="http://schemas.microsoft.com/office/drawing/2014/main" id="{62F21D7A-C1CF-EE47-B2AB-9878EC008162}"/>
              </a:ext>
            </a:extLst>
          </p:cNvPr>
          <p:cNvCxnSpPr>
            <a:cxnSpLocks/>
          </p:cNvCxnSpPr>
          <p:nvPr/>
        </p:nvCxnSpPr>
        <p:spPr>
          <a:xfrm>
            <a:off x="5076119" y="4851180"/>
            <a:ext cx="1445670"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 Box 4">
            <a:extLst>
              <a:ext uri="{FF2B5EF4-FFF2-40B4-BE49-F238E27FC236}">
                <a16:creationId xmlns:a16="http://schemas.microsoft.com/office/drawing/2014/main" id="{B1B17A35-88B2-2C4A-8399-23F9D912D739}"/>
              </a:ext>
            </a:extLst>
          </p:cNvPr>
          <p:cNvSpPr txBox="1">
            <a:spLocks noChangeArrowheads="1"/>
          </p:cNvSpPr>
          <p:nvPr/>
        </p:nvSpPr>
        <p:spPr bwMode="auto">
          <a:xfrm>
            <a:off x="35083" y="6679431"/>
            <a:ext cx="4564625" cy="178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50" dirty="0">
                <a:latin typeface="Arial" panose="020B0604020202020204" pitchFamily="34" charset="0"/>
              </a:rPr>
              <a:t>Adapted from: </a:t>
            </a:r>
            <a:r>
              <a:rPr lang="en-GB" altLang="en-US" sz="1050" b="1" dirty="0">
                <a:latin typeface="Arial" panose="020B0604020202020204" pitchFamily="34" charset="0"/>
              </a:rPr>
              <a:t>Elizabeth H. Blackburn et al. Science 2015;350:1193-1198</a:t>
            </a:r>
          </a:p>
        </p:txBody>
      </p:sp>
      <p:sp>
        <p:nvSpPr>
          <p:cNvPr id="27" name="TextBox 26">
            <a:extLst>
              <a:ext uri="{FF2B5EF4-FFF2-40B4-BE49-F238E27FC236}">
                <a16:creationId xmlns:a16="http://schemas.microsoft.com/office/drawing/2014/main" id="{A3D2E0C5-AB05-4341-9BD4-82BB14136337}"/>
              </a:ext>
            </a:extLst>
          </p:cNvPr>
          <p:cNvSpPr txBox="1"/>
          <p:nvPr/>
        </p:nvSpPr>
        <p:spPr>
          <a:xfrm>
            <a:off x="354636" y="3238159"/>
            <a:ext cx="3269177" cy="830997"/>
          </a:xfrm>
          <a:prstGeom prst="rect">
            <a:avLst/>
          </a:prstGeom>
          <a:solidFill>
            <a:schemeClr val="bg1"/>
          </a:solidFill>
        </p:spPr>
        <p:txBody>
          <a:bodyPr wrap="square" rtlCol="0">
            <a:spAutoFit/>
          </a:bodyPr>
          <a:lstStyle/>
          <a:p>
            <a:pPr algn="ctr"/>
            <a:r>
              <a:rPr lang="en-US" sz="2400" b="1" dirty="0">
                <a:latin typeface="Arial" panose="020B0604020202020204" pitchFamily="34" charset="0"/>
                <a:cs typeface="Arial" panose="020B0604020202020204" pitchFamily="34" charset="0"/>
              </a:rPr>
              <a:t>Patient’s pre-therapy</a:t>
            </a:r>
          </a:p>
          <a:p>
            <a:pPr algn="ctr"/>
            <a:r>
              <a:rPr lang="en-US" sz="2400" b="1" dirty="0">
                <a:latin typeface="Arial" panose="020B0604020202020204" pitchFamily="34" charset="0"/>
                <a:cs typeface="Arial" panose="020B0604020202020204" pitchFamily="34" charset="0"/>
              </a:rPr>
              <a:t>telomere length</a:t>
            </a:r>
            <a:endParaRPr lang="en-US" b="1"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DA564427-D6D8-8646-A6B2-D4B181652F61}"/>
              </a:ext>
            </a:extLst>
          </p:cNvPr>
          <p:cNvSpPr txBox="1"/>
          <p:nvPr/>
        </p:nvSpPr>
        <p:spPr>
          <a:xfrm>
            <a:off x="4443702" y="3235702"/>
            <a:ext cx="2720163" cy="830997"/>
          </a:xfrm>
          <a:prstGeom prst="rect">
            <a:avLst/>
          </a:prstGeom>
          <a:solidFill>
            <a:schemeClr val="bg1"/>
          </a:solidFill>
        </p:spPr>
        <p:txBody>
          <a:bodyPr wrap="square" rtlCol="0">
            <a:spAutoFit/>
          </a:bodyPr>
          <a:lstStyle/>
          <a:p>
            <a:pPr algn="ctr"/>
            <a:r>
              <a:rPr lang="en-US" sz="2400" b="1" dirty="0">
                <a:latin typeface="Arial" panose="020B0604020202020204" pitchFamily="34" charset="0"/>
                <a:cs typeface="Arial" panose="020B0604020202020204" pitchFamily="34" charset="0"/>
              </a:rPr>
              <a:t>Response to radiation therapy</a:t>
            </a:r>
            <a:endParaRPr lang="en-US" b="1"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BEB167C-C2CD-B94B-8F28-1885131182C7}"/>
              </a:ext>
            </a:extLst>
          </p:cNvPr>
          <p:cNvSpPr txBox="1"/>
          <p:nvPr/>
        </p:nvSpPr>
        <p:spPr>
          <a:xfrm>
            <a:off x="7983754" y="3238160"/>
            <a:ext cx="3992878" cy="830997"/>
          </a:xfrm>
          <a:prstGeom prst="rect">
            <a:avLst/>
          </a:prstGeom>
          <a:solidFill>
            <a:schemeClr val="bg1"/>
          </a:solidFill>
        </p:spPr>
        <p:txBody>
          <a:bodyPr wrap="square" rtlCol="0">
            <a:spAutoFit/>
          </a:bodyPr>
          <a:lstStyle/>
          <a:p>
            <a:pPr algn="ctr"/>
            <a:r>
              <a:rPr lang="en-US" sz="2400" b="1" dirty="0">
                <a:latin typeface="Arial" panose="020B0604020202020204" pitchFamily="34" charset="0"/>
                <a:cs typeface="Arial" panose="020B0604020202020204" pitchFamily="34" charset="0"/>
              </a:rPr>
              <a:t>Post-therapy telomeric outcomes: modified risks</a:t>
            </a:r>
          </a:p>
        </p:txBody>
      </p:sp>
      <p:sp>
        <p:nvSpPr>
          <p:cNvPr id="50" name="Left Bracket 49">
            <a:extLst>
              <a:ext uri="{FF2B5EF4-FFF2-40B4-BE49-F238E27FC236}">
                <a16:creationId xmlns:a16="http://schemas.microsoft.com/office/drawing/2014/main" id="{8EDA91CE-1485-6D40-A8EB-0421153D65B3}"/>
              </a:ext>
            </a:extLst>
          </p:cNvPr>
          <p:cNvSpPr/>
          <p:nvPr/>
        </p:nvSpPr>
        <p:spPr>
          <a:xfrm rot="5400000">
            <a:off x="8001082" y="-1151668"/>
            <a:ext cx="183394" cy="7767705"/>
          </a:xfrm>
          <a:prstGeom prst="leftBracket">
            <a:avLst/>
          </a:prstGeom>
          <a:ln w="25400"/>
        </p:spPr>
        <p:style>
          <a:lnRef idx="3">
            <a:schemeClr val="dk1"/>
          </a:lnRef>
          <a:fillRef idx="0">
            <a:schemeClr val="dk1"/>
          </a:fillRef>
          <a:effectRef idx="2">
            <a:schemeClr val="dk1"/>
          </a:effectRef>
          <a:fontRef idx="minor">
            <a:schemeClr val="tx1"/>
          </a:fontRef>
        </p:style>
        <p:txBody>
          <a:bodyPr rtlCol="0" anchor="ctr"/>
          <a:lstStyle/>
          <a:p>
            <a:pPr algn="ctr"/>
            <a:endParaRPr lang="en-US" sz="9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53DD67DF-5F41-5A46-B6B2-F901A37DEA9F}"/>
              </a:ext>
            </a:extLst>
          </p:cNvPr>
          <p:cNvSpPr txBox="1"/>
          <p:nvPr/>
        </p:nvSpPr>
        <p:spPr>
          <a:xfrm>
            <a:off x="6422268" y="2193644"/>
            <a:ext cx="3122971"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Possible to predict?</a:t>
            </a:r>
          </a:p>
        </p:txBody>
      </p:sp>
      <p:sp>
        <p:nvSpPr>
          <p:cNvPr id="59" name="TextBox 58">
            <a:extLst>
              <a:ext uri="{FF2B5EF4-FFF2-40B4-BE49-F238E27FC236}">
                <a16:creationId xmlns:a16="http://schemas.microsoft.com/office/drawing/2014/main" id="{1D202036-02B2-DD4C-823E-14C9B8A9A1F0}"/>
              </a:ext>
            </a:extLst>
          </p:cNvPr>
          <p:cNvSpPr txBox="1"/>
          <p:nvPr/>
        </p:nvSpPr>
        <p:spPr>
          <a:xfrm>
            <a:off x="3812248" y="136970"/>
            <a:ext cx="8204490" cy="954107"/>
          </a:xfrm>
          <a:prstGeom prst="rect">
            <a:avLst/>
          </a:prstGeom>
          <a:solidFill>
            <a:schemeClr val="bg1"/>
          </a:solidFill>
        </p:spPr>
        <p:txBody>
          <a:bodyPr wrap="none" rtlCol="0">
            <a:spAutoFit/>
          </a:bodyPr>
          <a:lstStyle/>
          <a:p>
            <a:r>
              <a:rPr lang="en-US" sz="2800" i="1" dirty="0">
                <a:latin typeface="Arial" panose="020B0604020202020204" pitchFamily="34" charset="0"/>
                <a:cs typeface="Arial" panose="020B0604020202020204" pitchFamily="34" charset="0"/>
              </a:rPr>
              <a:t>patient’s pre-therapy telomere data will </a:t>
            </a:r>
          </a:p>
          <a:p>
            <a:r>
              <a:rPr lang="en-US" sz="2800" i="1" dirty="0">
                <a:latin typeface="Arial" panose="020B0604020202020204" pitchFamily="34" charset="0"/>
                <a:cs typeface="Arial" panose="020B0604020202020204" pitchFamily="34" charset="0"/>
              </a:rPr>
              <a:t>predict long-term post-therapy telomeric outcomes</a:t>
            </a:r>
            <a:endParaRPr lang="en-US" i="1"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8EEE79B9-C4D0-6649-A5D6-041ACE7C9CA9}"/>
              </a:ext>
            </a:extLst>
          </p:cNvPr>
          <p:cNvSpPr txBox="1"/>
          <p:nvPr/>
        </p:nvSpPr>
        <p:spPr>
          <a:xfrm>
            <a:off x="250032" y="177161"/>
            <a:ext cx="3269177" cy="707886"/>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4000" b="1" dirty="0">
                <a:latin typeface="Arial" panose="020B0604020202020204" pitchFamily="34" charset="0"/>
                <a:cs typeface="Arial" panose="020B0604020202020204" pitchFamily="34" charset="0"/>
              </a:rPr>
              <a:t>Hypothesis:</a:t>
            </a:r>
          </a:p>
        </p:txBody>
      </p:sp>
      <p:cxnSp>
        <p:nvCxnSpPr>
          <p:cNvPr id="63" name="Straight Connector 62">
            <a:extLst>
              <a:ext uri="{FF2B5EF4-FFF2-40B4-BE49-F238E27FC236}">
                <a16:creationId xmlns:a16="http://schemas.microsoft.com/office/drawing/2014/main" id="{90764D96-09D3-0E43-85DA-0C3132F1482B}"/>
              </a:ext>
            </a:extLst>
          </p:cNvPr>
          <p:cNvCxnSpPr>
            <a:cxnSpLocks/>
            <a:stCxn id="27" idx="0"/>
            <a:endCxn id="50" idx="2"/>
          </p:cNvCxnSpPr>
          <p:nvPr/>
        </p:nvCxnSpPr>
        <p:spPr>
          <a:xfrm flipV="1">
            <a:off x="1989225" y="2823882"/>
            <a:ext cx="2219702" cy="41427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280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6DA5004-747D-CB49-BEFD-B07A629FB721}"/>
              </a:ext>
            </a:extLst>
          </p:cNvPr>
          <p:cNvSpPr txBox="1"/>
          <p:nvPr/>
        </p:nvSpPr>
        <p:spPr>
          <a:xfrm>
            <a:off x="250031" y="177161"/>
            <a:ext cx="3547749" cy="707886"/>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4000" b="1" dirty="0">
                <a:latin typeface="Arial" panose="020B0604020202020204" pitchFamily="34" charset="0"/>
                <a:cs typeface="Arial" panose="020B0604020202020204" pitchFamily="34" charset="0"/>
              </a:rPr>
              <a:t>Study design</a:t>
            </a:r>
          </a:p>
        </p:txBody>
      </p:sp>
      <p:sp>
        <p:nvSpPr>
          <p:cNvPr id="6" name="TextBox 5">
            <a:extLst>
              <a:ext uri="{FF2B5EF4-FFF2-40B4-BE49-F238E27FC236}">
                <a16:creationId xmlns:a16="http://schemas.microsoft.com/office/drawing/2014/main" id="{77EBA207-BCF8-2846-B1DA-5D3E8064BB4E}"/>
              </a:ext>
            </a:extLst>
          </p:cNvPr>
          <p:cNvSpPr txBox="1"/>
          <p:nvPr/>
        </p:nvSpPr>
        <p:spPr>
          <a:xfrm>
            <a:off x="3938111" y="115605"/>
            <a:ext cx="8253889"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Longitudinal analysis of 15 prostate cancer patients pre/post/late-post Intensity Modulated Radiation Therapy </a:t>
            </a:r>
          </a:p>
        </p:txBody>
      </p:sp>
      <p:grpSp>
        <p:nvGrpSpPr>
          <p:cNvPr id="34" name="Group 33">
            <a:extLst>
              <a:ext uri="{FF2B5EF4-FFF2-40B4-BE49-F238E27FC236}">
                <a16:creationId xmlns:a16="http://schemas.microsoft.com/office/drawing/2014/main" id="{0C633449-FD76-0D46-89D5-C152D842F393}"/>
              </a:ext>
            </a:extLst>
          </p:cNvPr>
          <p:cNvGrpSpPr/>
          <p:nvPr/>
        </p:nvGrpSpPr>
        <p:grpSpPr>
          <a:xfrm>
            <a:off x="0" y="3454092"/>
            <a:ext cx="1696900" cy="886306"/>
            <a:chOff x="250031" y="3990209"/>
            <a:chExt cx="1907871" cy="886306"/>
          </a:xfrm>
        </p:grpSpPr>
        <p:pic>
          <p:nvPicPr>
            <p:cNvPr id="35" name="Picture 34">
              <a:extLst>
                <a:ext uri="{FF2B5EF4-FFF2-40B4-BE49-F238E27FC236}">
                  <a16:creationId xmlns:a16="http://schemas.microsoft.com/office/drawing/2014/main" id="{BC8AA622-169E-4440-AE8C-C0CF86C8ED93}"/>
                </a:ext>
              </a:extLst>
            </p:cNvPr>
            <p:cNvPicPr>
              <a:picLocks noChangeAspect="1"/>
            </p:cNvPicPr>
            <p:nvPr/>
          </p:nvPicPr>
          <p:blipFill>
            <a:blip r:embed="rId3"/>
            <a:stretch>
              <a:fillRect/>
            </a:stretch>
          </p:blipFill>
          <p:spPr>
            <a:xfrm>
              <a:off x="1271596" y="3990209"/>
              <a:ext cx="886306" cy="886306"/>
            </a:xfrm>
            <a:prstGeom prst="rect">
              <a:avLst/>
            </a:prstGeom>
          </p:spPr>
        </p:pic>
        <p:sp>
          <p:nvSpPr>
            <p:cNvPr id="36" name="TextBox 35">
              <a:extLst>
                <a:ext uri="{FF2B5EF4-FFF2-40B4-BE49-F238E27FC236}">
                  <a16:creationId xmlns:a16="http://schemas.microsoft.com/office/drawing/2014/main" id="{292768CA-ADA5-9F4C-92BF-FBA0E1D74F94}"/>
                </a:ext>
              </a:extLst>
            </p:cNvPr>
            <p:cNvSpPr txBox="1"/>
            <p:nvPr/>
          </p:nvSpPr>
          <p:spPr>
            <a:xfrm>
              <a:off x="250031" y="3990209"/>
              <a:ext cx="1484244" cy="830997"/>
            </a:xfrm>
            <a:prstGeom prst="rect">
              <a:avLst/>
            </a:prstGeom>
            <a:noFill/>
          </p:spPr>
          <p:txBody>
            <a:bodyPr wrap="square" rtlCol="0" anchor="ctr">
              <a:spAutoFit/>
            </a:bodyPr>
            <a:lstStyle/>
            <a:p>
              <a:pPr algn="ctr"/>
              <a:r>
                <a:rPr lang="en-US" sz="2400" dirty="0">
                  <a:latin typeface="Arial" panose="020B0604020202020204" pitchFamily="34" charset="0"/>
                  <a:cs typeface="Arial" panose="020B0604020202020204" pitchFamily="34" charset="0"/>
                </a:rPr>
                <a:t>Whole blood</a:t>
              </a:r>
            </a:p>
          </p:txBody>
        </p:sp>
      </p:grpSp>
      <p:sp>
        <p:nvSpPr>
          <p:cNvPr id="37" name="TextBox 36">
            <a:extLst>
              <a:ext uri="{FF2B5EF4-FFF2-40B4-BE49-F238E27FC236}">
                <a16:creationId xmlns:a16="http://schemas.microsoft.com/office/drawing/2014/main" id="{84C53809-10C5-8047-B9A9-A31380BBA7DD}"/>
              </a:ext>
            </a:extLst>
          </p:cNvPr>
          <p:cNvSpPr txBox="1"/>
          <p:nvPr/>
        </p:nvSpPr>
        <p:spPr>
          <a:xfrm>
            <a:off x="1734308" y="2797704"/>
            <a:ext cx="3721612" cy="461665"/>
          </a:xfrm>
          <a:prstGeom prst="rect">
            <a:avLst/>
          </a:prstGeom>
          <a:noFill/>
          <a:ln w="12700">
            <a:solidFill>
              <a:schemeClr val="tx1"/>
            </a:solidFill>
          </a:ln>
        </p:spPr>
        <p:txBody>
          <a:bodyPr wrap="square" rtlCol="0" anchor="ctr">
            <a:spAutoFit/>
          </a:bodyPr>
          <a:lstStyle/>
          <a:p>
            <a:pPr algn="ctr"/>
            <a:r>
              <a:rPr lang="en-US" sz="2400" dirty="0">
                <a:latin typeface="Arial" panose="020B0604020202020204" pitchFamily="34" charset="0"/>
                <a:cs typeface="Arial" panose="020B0604020202020204" pitchFamily="34" charset="0"/>
              </a:rPr>
              <a:t>Pre-therapy</a:t>
            </a:r>
          </a:p>
        </p:txBody>
      </p:sp>
      <p:sp>
        <p:nvSpPr>
          <p:cNvPr id="48" name="TextBox 47">
            <a:extLst>
              <a:ext uri="{FF2B5EF4-FFF2-40B4-BE49-F238E27FC236}">
                <a16:creationId xmlns:a16="http://schemas.microsoft.com/office/drawing/2014/main" id="{83019FCA-32FA-0941-A371-9AEAA47FF0B6}"/>
              </a:ext>
            </a:extLst>
          </p:cNvPr>
          <p:cNvSpPr txBox="1"/>
          <p:nvPr/>
        </p:nvSpPr>
        <p:spPr>
          <a:xfrm>
            <a:off x="7836456" y="2337319"/>
            <a:ext cx="4126944" cy="461665"/>
          </a:xfrm>
          <a:prstGeom prst="rect">
            <a:avLst/>
          </a:prstGeom>
          <a:noFill/>
          <a:ln w="12700">
            <a:solidFill>
              <a:schemeClr val="tx1"/>
            </a:solidFill>
          </a:ln>
        </p:spPr>
        <p:txBody>
          <a:bodyPr wrap="square" rtlCol="0" anchor="ctr">
            <a:spAutoFit/>
          </a:bodyPr>
          <a:lstStyle/>
          <a:p>
            <a:pPr algn="ctr"/>
            <a:r>
              <a:rPr lang="en-US" sz="2400" dirty="0">
                <a:latin typeface="Arial" panose="020B0604020202020204" pitchFamily="34" charset="0"/>
                <a:cs typeface="Arial" panose="020B0604020202020204" pitchFamily="34" charset="0"/>
              </a:rPr>
              <a:t>Pre-therapy non-irradiated</a:t>
            </a:r>
          </a:p>
        </p:txBody>
      </p:sp>
      <p:sp>
        <p:nvSpPr>
          <p:cNvPr id="49" name="TextBox 48">
            <a:extLst>
              <a:ext uri="{FF2B5EF4-FFF2-40B4-BE49-F238E27FC236}">
                <a16:creationId xmlns:a16="http://schemas.microsoft.com/office/drawing/2014/main" id="{D0EF8A7D-CA1F-8F41-9A46-A2DCBBFEC99C}"/>
              </a:ext>
            </a:extLst>
          </p:cNvPr>
          <p:cNvSpPr txBox="1"/>
          <p:nvPr/>
        </p:nvSpPr>
        <p:spPr>
          <a:xfrm>
            <a:off x="7836456" y="3259369"/>
            <a:ext cx="4126944" cy="461665"/>
          </a:xfrm>
          <a:prstGeom prst="rect">
            <a:avLst/>
          </a:prstGeom>
          <a:noFill/>
          <a:ln w="12700">
            <a:solidFill>
              <a:schemeClr val="tx1"/>
            </a:solidFill>
          </a:ln>
        </p:spPr>
        <p:txBody>
          <a:bodyPr wrap="square" rtlCol="0" anchor="ctr">
            <a:spAutoFit/>
          </a:bodyPr>
          <a:lstStyle/>
          <a:p>
            <a:pPr algn="ctr"/>
            <a:r>
              <a:rPr lang="en-US" sz="2400" dirty="0">
                <a:latin typeface="Arial" panose="020B0604020202020204" pitchFamily="34" charset="0"/>
                <a:cs typeface="Arial" panose="020B0604020202020204" pitchFamily="34" charset="0"/>
              </a:rPr>
              <a:t>Pre-therapy irradiated </a:t>
            </a:r>
            <a:r>
              <a:rPr lang="en-US" sz="2400" i="1" dirty="0">
                <a:latin typeface="Arial" panose="020B0604020202020204" pitchFamily="34" charset="0"/>
                <a:cs typeface="Arial" panose="020B0604020202020204" pitchFamily="34" charset="0"/>
              </a:rPr>
              <a:t>in vitro</a:t>
            </a:r>
            <a:endParaRPr lang="en-US" sz="2400" dirty="0">
              <a:latin typeface="Arial" panose="020B0604020202020204" pitchFamily="34" charset="0"/>
              <a:cs typeface="Arial" panose="020B0604020202020204" pitchFamily="34" charset="0"/>
            </a:endParaRPr>
          </a:p>
        </p:txBody>
      </p:sp>
      <p:pic>
        <p:nvPicPr>
          <p:cNvPr id="50" name="Picture 49" descr="A close up of a logo&#10;&#10;Description automatically generated">
            <a:extLst>
              <a:ext uri="{FF2B5EF4-FFF2-40B4-BE49-F238E27FC236}">
                <a16:creationId xmlns:a16="http://schemas.microsoft.com/office/drawing/2014/main" id="{06BC8C81-2A53-9344-9ACC-5665951741C7}"/>
              </a:ext>
            </a:extLst>
          </p:cNvPr>
          <p:cNvPicPr>
            <a:picLocks noChangeAspect="1"/>
          </p:cNvPicPr>
          <p:nvPr/>
        </p:nvPicPr>
        <p:blipFill>
          <a:blip r:embed="rId4"/>
          <a:stretch>
            <a:fillRect/>
          </a:stretch>
        </p:blipFill>
        <p:spPr>
          <a:xfrm>
            <a:off x="6353000" y="3375542"/>
            <a:ext cx="586381" cy="586381"/>
          </a:xfrm>
          <a:prstGeom prst="rect">
            <a:avLst/>
          </a:prstGeom>
        </p:spPr>
      </p:pic>
      <p:sp>
        <p:nvSpPr>
          <p:cNvPr id="7" name="TextBox 6">
            <a:extLst>
              <a:ext uri="{FF2B5EF4-FFF2-40B4-BE49-F238E27FC236}">
                <a16:creationId xmlns:a16="http://schemas.microsoft.com/office/drawing/2014/main" id="{36AC0C67-FEC9-9F49-865E-DA56C8EEF440}"/>
              </a:ext>
            </a:extLst>
          </p:cNvPr>
          <p:cNvSpPr txBox="1"/>
          <p:nvPr/>
        </p:nvSpPr>
        <p:spPr>
          <a:xfrm>
            <a:off x="6189172" y="3961923"/>
            <a:ext cx="914032" cy="646331"/>
          </a:xfrm>
          <a:prstGeom prst="rect">
            <a:avLst/>
          </a:prstGeom>
          <a:noFill/>
        </p:spPr>
        <p:txBody>
          <a:bodyPr wrap="none" rtlCol="0">
            <a:spAutoFit/>
          </a:bodyPr>
          <a:lstStyle/>
          <a:p>
            <a:pPr algn="ctr"/>
            <a:r>
              <a:rPr lang="en-US" sz="2000" dirty="0">
                <a:latin typeface="Arial" panose="020B0604020202020204" pitchFamily="34" charset="0"/>
                <a:cs typeface="Arial" panose="020B0604020202020204" pitchFamily="34" charset="0"/>
              </a:rPr>
              <a:t>4 </a:t>
            </a:r>
            <a:r>
              <a:rPr lang="en-US" sz="2000" dirty="0" err="1">
                <a:latin typeface="Arial" panose="020B0604020202020204" pitchFamily="34" charset="0"/>
                <a:cs typeface="Arial" panose="020B0604020202020204" pitchFamily="34" charset="0"/>
              </a:rPr>
              <a:t>Gy</a:t>
            </a:r>
            <a:r>
              <a:rPr lang="en-US" sz="2000" dirty="0">
                <a:latin typeface="Arial" panose="020B0604020202020204" pitchFamily="34" charset="0"/>
                <a:cs typeface="Arial" panose="020B0604020202020204" pitchFamily="34" charset="0"/>
              </a:rPr>
              <a:t> </a:t>
            </a:r>
          </a:p>
          <a:p>
            <a:pPr algn="ctr"/>
            <a:r>
              <a:rPr lang="en-US" sz="1600" dirty="0">
                <a:latin typeface="Arial" panose="020B0604020202020204" pitchFamily="34" charset="0"/>
                <a:cs typeface="Arial" panose="020B0604020202020204" pitchFamily="34" charset="0"/>
              </a:rPr>
              <a:t>(Cs137)</a:t>
            </a:r>
          </a:p>
        </p:txBody>
      </p:sp>
      <p:cxnSp>
        <p:nvCxnSpPr>
          <p:cNvPr id="51" name="Straight Arrow Connector 50">
            <a:extLst>
              <a:ext uri="{FF2B5EF4-FFF2-40B4-BE49-F238E27FC236}">
                <a16:creationId xmlns:a16="http://schemas.microsoft.com/office/drawing/2014/main" id="{1499B81C-A5AC-4344-B88C-ABDF0680CC60}"/>
              </a:ext>
            </a:extLst>
          </p:cNvPr>
          <p:cNvCxnSpPr>
            <a:cxnSpLocks/>
            <a:stCxn id="37" idx="3"/>
            <a:endCxn id="49" idx="1"/>
          </p:cNvCxnSpPr>
          <p:nvPr/>
        </p:nvCxnSpPr>
        <p:spPr>
          <a:xfrm>
            <a:off x="5455920" y="3028537"/>
            <a:ext cx="2380536" cy="46166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4347F735-5CA3-424D-B64E-7BE87C2B0191}"/>
              </a:ext>
            </a:extLst>
          </p:cNvPr>
          <p:cNvCxnSpPr>
            <a:cxnSpLocks/>
            <a:stCxn id="37" idx="3"/>
            <a:endCxn id="48" idx="1"/>
          </p:cNvCxnSpPr>
          <p:nvPr/>
        </p:nvCxnSpPr>
        <p:spPr>
          <a:xfrm flipV="1">
            <a:off x="5455920" y="2568152"/>
            <a:ext cx="2380536" cy="4603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a:extLst>
              <a:ext uri="{FF2B5EF4-FFF2-40B4-BE49-F238E27FC236}">
                <a16:creationId xmlns:a16="http://schemas.microsoft.com/office/drawing/2014/main" id="{BF4A6E0D-5C28-9A4A-9B0B-88E8EDFE8445}"/>
              </a:ext>
            </a:extLst>
          </p:cNvPr>
          <p:cNvSpPr txBox="1"/>
          <p:nvPr/>
        </p:nvSpPr>
        <p:spPr>
          <a:xfrm>
            <a:off x="1734308" y="3677970"/>
            <a:ext cx="3721612" cy="461665"/>
          </a:xfrm>
          <a:prstGeom prst="rect">
            <a:avLst/>
          </a:prstGeom>
          <a:noFill/>
          <a:ln w="12700">
            <a:solidFill>
              <a:schemeClr val="tx1"/>
            </a:solidFill>
          </a:ln>
        </p:spPr>
        <p:txBody>
          <a:bodyPr wrap="square" rtlCol="0" anchor="ctr">
            <a:spAutoFit/>
          </a:bodyPr>
          <a:lstStyle/>
          <a:p>
            <a:pPr algn="ctr"/>
            <a:r>
              <a:rPr lang="en-US" sz="2400" dirty="0">
                <a:latin typeface="Arial" panose="020B0604020202020204" pitchFamily="34" charset="0"/>
                <a:cs typeface="Arial" panose="020B0604020202020204" pitchFamily="34" charset="0"/>
              </a:rPr>
              <a:t>Immediately post therapy</a:t>
            </a:r>
          </a:p>
        </p:txBody>
      </p:sp>
      <p:sp>
        <p:nvSpPr>
          <p:cNvPr id="55" name="TextBox 54">
            <a:extLst>
              <a:ext uri="{FF2B5EF4-FFF2-40B4-BE49-F238E27FC236}">
                <a16:creationId xmlns:a16="http://schemas.microsoft.com/office/drawing/2014/main" id="{686CDD8A-8067-C140-A6D4-E2AAC949DAC0}"/>
              </a:ext>
            </a:extLst>
          </p:cNvPr>
          <p:cNvSpPr txBox="1"/>
          <p:nvPr/>
        </p:nvSpPr>
        <p:spPr>
          <a:xfrm>
            <a:off x="1734308" y="4558235"/>
            <a:ext cx="3721612" cy="461665"/>
          </a:xfrm>
          <a:prstGeom prst="rect">
            <a:avLst/>
          </a:prstGeom>
          <a:noFill/>
          <a:ln w="12700">
            <a:solidFill>
              <a:schemeClr val="tx1"/>
            </a:solidFill>
          </a:ln>
        </p:spPr>
        <p:txBody>
          <a:bodyPr wrap="square" rtlCol="0" anchor="ctr">
            <a:spAutoFit/>
          </a:bodyPr>
          <a:lstStyle/>
          <a:p>
            <a:pPr algn="ctr"/>
            <a:r>
              <a:rPr lang="en-US" sz="2400" dirty="0">
                <a:latin typeface="Arial" panose="020B0604020202020204" pitchFamily="34" charset="0"/>
                <a:cs typeface="Arial" panose="020B0604020202020204" pitchFamily="34" charset="0"/>
              </a:rPr>
              <a:t>Late post therapy</a:t>
            </a:r>
          </a:p>
        </p:txBody>
      </p:sp>
      <p:sp>
        <p:nvSpPr>
          <p:cNvPr id="70" name="TextBox 69">
            <a:extLst>
              <a:ext uri="{FF2B5EF4-FFF2-40B4-BE49-F238E27FC236}">
                <a16:creationId xmlns:a16="http://schemas.microsoft.com/office/drawing/2014/main" id="{85F16116-839D-2B40-8076-415FC22CA5D6}"/>
              </a:ext>
            </a:extLst>
          </p:cNvPr>
          <p:cNvSpPr txBox="1"/>
          <p:nvPr/>
        </p:nvSpPr>
        <p:spPr>
          <a:xfrm>
            <a:off x="7836455" y="3761868"/>
            <a:ext cx="412694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*proxy for </a:t>
            </a:r>
            <a:r>
              <a:rPr lang="en-US" sz="2000" i="1" dirty="0">
                <a:latin typeface="Arial" panose="020B0604020202020204" pitchFamily="34" charset="0"/>
                <a:cs typeface="Arial" panose="020B0604020202020204" pitchFamily="34" charset="0"/>
              </a:rPr>
              <a:t>in vivo </a:t>
            </a:r>
            <a:r>
              <a:rPr lang="en-US" sz="2000" dirty="0">
                <a:latin typeface="Arial" panose="020B0604020202020204" pitchFamily="34" charset="0"/>
                <a:cs typeface="Arial" panose="020B0604020202020204" pitchFamily="34" charset="0"/>
              </a:rPr>
              <a:t>response</a:t>
            </a:r>
          </a:p>
        </p:txBody>
      </p:sp>
    </p:spTree>
    <p:extLst>
      <p:ext uri="{BB962C8B-B14F-4D97-AF65-F5344CB8AC3E}">
        <p14:creationId xmlns:p14="http://schemas.microsoft.com/office/powerpoint/2010/main" val="4277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8" grpId="0" animBg="1"/>
      <p:bldP spid="49" grpId="0" animBg="1"/>
      <p:bldP spid="7" grpId="0"/>
      <p:bldP spid="53" grpId="0" animBg="1"/>
      <p:bldP spid="55" grpId="0" animBg="1"/>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210B9FEC-9AB3-EA42-A74B-1D7886BB0FF8}"/>
              </a:ext>
            </a:extLst>
          </p:cNvPr>
          <p:cNvSpPr txBox="1"/>
          <p:nvPr/>
        </p:nvSpPr>
        <p:spPr>
          <a:xfrm>
            <a:off x="4388552" y="2412220"/>
            <a:ext cx="1213804" cy="461665"/>
          </a:xfrm>
          <a:prstGeom prst="rect">
            <a:avLst/>
          </a:prstGeom>
          <a:noFill/>
        </p:spPr>
        <p:txBody>
          <a:bodyPr wrap="square" rtlCol="0" anchor="ctr">
            <a:spAutoFit/>
          </a:bodyPr>
          <a:lstStyle/>
          <a:p>
            <a:pPr algn="ctr"/>
            <a:r>
              <a:rPr lang="en-US" sz="2400" dirty="0">
                <a:latin typeface="Arial" panose="020B0604020202020204" pitchFamily="34" charset="0"/>
                <a:cs typeface="Arial" panose="020B0604020202020204" pitchFamily="34" charset="0"/>
              </a:rPr>
              <a:t>T-cells</a:t>
            </a:r>
            <a:endParaRPr lang="en-US" sz="2200" dirty="0">
              <a:latin typeface="Arial" panose="020B0604020202020204" pitchFamily="34" charset="0"/>
              <a:cs typeface="Arial" panose="020B0604020202020204" pitchFamily="34" charset="0"/>
            </a:endParaRPr>
          </a:p>
        </p:txBody>
      </p:sp>
      <p:pic>
        <p:nvPicPr>
          <p:cNvPr id="40" name="Picture 4" descr="Screen Shot 2017-10-11 at 8.53.45 PM.png">
            <a:extLst>
              <a:ext uri="{FF2B5EF4-FFF2-40B4-BE49-F238E27FC236}">
                <a16:creationId xmlns:a16="http://schemas.microsoft.com/office/drawing/2014/main" id="{D3F733BD-0935-F44E-831E-DAF0184FA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727" y="1864992"/>
            <a:ext cx="1311007" cy="87225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BC636B68-9760-9146-99E5-E7705DA2F4A6}"/>
              </a:ext>
            </a:extLst>
          </p:cNvPr>
          <p:cNvSpPr txBox="1"/>
          <p:nvPr/>
        </p:nvSpPr>
        <p:spPr>
          <a:xfrm>
            <a:off x="6134174" y="2104444"/>
            <a:ext cx="3887490" cy="769441"/>
          </a:xfrm>
          <a:prstGeom prst="rect">
            <a:avLst/>
          </a:prstGeom>
          <a:noFill/>
        </p:spPr>
        <p:txBody>
          <a:bodyPr wrap="square" rtlCol="0" anchor="ctr">
            <a:spAutoFit/>
          </a:bodyPr>
          <a:lstStyle/>
          <a:p>
            <a:r>
              <a:rPr lang="en-US" sz="2400" b="1" dirty="0">
                <a:uFill>
                  <a:solidFill>
                    <a:srgbClr val="00B0F0"/>
                  </a:solidFill>
                </a:uFill>
                <a:latin typeface="Arial" panose="020B0604020202020204" pitchFamily="34" charset="0"/>
                <a:cs typeface="Arial" panose="020B0604020202020204" pitchFamily="34" charset="0"/>
              </a:rPr>
              <a:t>telomere FISH (TeloFISH) </a:t>
            </a:r>
          </a:p>
          <a:p>
            <a:r>
              <a:rPr lang="en-US" sz="2000" dirty="0">
                <a:latin typeface="Arial" panose="020B0604020202020204" pitchFamily="34" charset="0"/>
                <a:cs typeface="Arial" panose="020B0604020202020204" pitchFamily="34" charset="0"/>
              </a:rPr>
              <a:t>(individual telomere lengths) </a:t>
            </a:r>
          </a:p>
        </p:txBody>
      </p:sp>
      <p:grpSp>
        <p:nvGrpSpPr>
          <p:cNvPr id="2" name="Group 1">
            <a:extLst>
              <a:ext uri="{FF2B5EF4-FFF2-40B4-BE49-F238E27FC236}">
                <a16:creationId xmlns:a16="http://schemas.microsoft.com/office/drawing/2014/main" id="{024C450E-3112-024A-954F-EFBDE4464928}"/>
              </a:ext>
            </a:extLst>
          </p:cNvPr>
          <p:cNvGrpSpPr/>
          <p:nvPr/>
        </p:nvGrpSpPr>
        <p:grpSpPr>
          <a:xfrm>
            <a:off x="317009" y="2065554"/>
            <a:ext cx="1696900" cy="886306"/>
            <a:chOff x="250031" y="3990209"/>
            <a:chExt cx="1907871" cy="886306"/>
          </a:xfrm>
        </p:grpSpPr>
        <p:pic>
          <p:nvPicPr>
            <p:cNvPr id="46" name="Picture 45">
              <a:extLst>
                <a:ext uri="{FF2B5EF4-FFF2-40B4-BE49-F238E27FC236}">
                  <a16:creationId xmlns:a16="http://schemas.microsoft.com/office/drawing/2014/main" id="{A6C65C85-6861-4C47-B831-AA1998FAB09A}"/>
                </a:ext>
              </a:extLst>
            </p:cNvPr>
            <p:cNvPicPr>
              <a:picLocks noChangeAspect="1"/>
            </p:cNvPicPr>
            <p:nvPr/>
          </p:nvPicPr>
          <p:blipFill>
            <a:blip r:embed="rId4"/>
            <a:stretch>
              <a:fillRect/>
            </a:stretch>
          </p:blipFill>
          <p:spPr>
            <a:xfrm>
              <a:off x="1271596" y="3990209"/>
              <a:ext cx="886306" cy="886306"/>
            </a:xfrm>
            <a:prstGeom prst="rect">
              <a:avLst/>
            </a:prstGeom>
          </p:spPr>
        </p:pic>
        <p:sp>
          <p:nvSpPr>
            <p:cNvPr id="47" name="TextBox 46">
              <a:extLst>
                <a:ext uri="{FF2B5EF4-FFF2-40B4-BE49-F238E27FC236}">
                  <a16:creationId xmlns:a16="http://schemas.microsoft.com/office/drawing/2014/main" id="{EE36FBB5-CEBF-F444-BB0B-30A580D37659}"/>
                </a:ext>
              </a:extLst>
            </p:cNvPr>
            <p:cNvSpPr txBox="1"/>
            <p:nvPr/>
          </p:nvSpPr>
          <p:spPr>
            <a:xfrm>
              <a:off x="250031" y="3990209"/>
              <a:ext cx="1484244" cy="830997"/>
            </a:xfrm>
            <a:prstGeom prst="rect">
              <a:avLst/>
            </a:prstGeom>
            <a:noFill/>
          </p:spPr>
          <p:txBody>
            <a:bodyPr wrap="square" rtlCol="0" anchor="ctr">
              <a:spAutoFit/>
            </a:bodyPr>
            <a:lstStyle/>
            <a:p>
              <a:pPr algn="ctr"/>
              <a:r>
                <a:rPr lang="en-US" sz="2400" dirty="0">
                  <a:latin typeface="Arial" panose="020B0604020202020204" pitchFamily="34" charset="0"/>
                  <a:cs typeface="Arial" panose="020B0604020202020204" pitchFamily="34" charset="0"/>
                </a:rPr>
                <a:t>Whole blood</a:t>
              </a:r>
            </a:p>
          </p:txBody>
        </p:sp>
      </p:grpSp>
      <p:pic>
        <p:nvPicPr>
          <p:cNvPr id="7170" name="Picture 2" descr="Screen Shot 2017-10-11 at 9.09.01 PM.png">
            <a:extLst>
              <a:ext uri="{FF2B5EF4-FFF2-40B4-BE49-F238E27FC236}">
                <a16:creationId xmlns:a16="http://schemas.microsoft.com/office/drawing/2014/main" id="{E36A5289-601C-2E46-B6BD-E2DE3059C3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7132" y="553724"/>
            <a:ext cx="1402604" cy="1631216"/>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68BF18C7-AAFA-2E47-BC42-046BED94DD91}"/>
              </a:ext>
            </a:extLst>
          </p:cNvPr>
          <p:cNvSpPr txBox="1"/>
          <p:nvPr/>
        </p:nvSpPr>
        <p:spPr>
          <a:xfrm>
            <a:off x="2513513" y="4259490"/>
            <a:ext cx="5522123" cy="1938992"/>
          </a:xfrm>
          <a:prstGeom prst="rect">
            <a:avLst/>
          </a:prstGeom>
          <a:noFill/>
        </p:spPr>
        <p:txBody>
          <a:bodyPr wrap="square" rtlCol="0" anchor="ctr">
            <a:spAutoFit/>
          </a:bodyPr>
          <a:lstStyle/>
          <a:p>
            <a:r>
              <a:rPr lang="en-US" sz="2400" b="1" dirty="0">
                <a:latin typeface="Arial" panose="020B0604020202020204" pitchFamily="34" charset="0"/>
                <a:cs typeface="Arial" panose="020B0604020202020204" pitchFamily="34" charset="0"/>
              </a:rPr>
              <a:t>Python scripts (jupyter notebooks):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automated data compiling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analyses (statistics, visualizations)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machine learning </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6DA5004-747D-CB49-BEFD-B07A629FB721}"/>
              </a:ext>
            </a:extLst>
          </p:cNvPr>
          <p:cNvSpPr txBox="1"/>
          <p:nvPr/>
        </p:nvSpPr>
        <p:spPr>
          <a:xfrm>
            <a:off x="250031" y="177161"/>
            <a:ext cx="3547749" cy="707886"/>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4000" b="1" dirty="0">
                <a:latin typeface="Arial" panose="020B0604020202020204" pitchFamily="34" charset="0"/>
                <a:cs typeface="Arial" panose="020B0604020202020204" pitchFamily="34" charset="0"/>
              </a:rPr>
              <a:t>Study design</a:t>
            </a:r>
          </a:p>
        </p:txBody>
      </p:sp>
      <p:cxnSp>
        <p:nvCxnSpPr>
          <p:cNvPr id="25" name="Straight Arrow Connector 24">
            <a:extLst>
              <a:ext uri="{FF2B5EF4-FFF2-40B4-BE49-F238E27FC236}">
                <a16:creationId xmlns:a16="http://schemas.microsoft.com/office/drawing/2014/main" id="{CA755C5A-F77A-F441-BB28-AFDC0C1AAAAF}"/>
              </a:ext>
            </a:extLst>
          </p:cNvPr>
          <p:cNvCxnSpPr>
            <a:cxnSpLocks/>
          </p:cNvCxnSpPr>
          <p:nvPr/>
        </p:nvCxnSpPr>
        <p:spPr>
          <a:xfrm>
            <a:off x="2545727" y="2873885"/>
            <a:ext cx="1396734"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75FEAAC5-C643-3046-BD97-BE44E26AC1EE}"/>
              </a:ext>
            </a:extLst>
          </p:cNvPr>
          <p:cNvCxnSpPr>
            <a:cxnSpLocks/>
          </p:cNvCxnSpPr>
          <p:nvPr/>
        </p:nvCxnSpPr>
        <p:spPr>
          <a:xfrm>
            <a:off x="4577198" y="2886731"/>
            <a:ext cx="1110885"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880190AD-9E09-5845-AA7B-8C873F424CCF}"/>
              </a:ext>
            </a:extLst>
          </p:cNvPr>
          <p:cNvCxnSpPr>
            <a:cxnSpLocks/>
          </p:cNvCxnSpPr>
          <p:nvPr/>
        </p:nvCxnSpPr>
        <p:spPr>
          <a:xfrm>
            <a:off x="10488807" y="2896551"/>
            <a:ext cx="845983"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263DF5D3-E15F-E546-A67B-07D3FC2C05FB}"/>
              </a:ext>
            </a:extLst>
          </p:cNvPr>
          <p:cNvCxnSpPr>
            <a:cxnSpLocks/>
          </p:cNvCxnSpPr>
          <p:nvPr/>
        </p:nvCxnSpPr>
        <p:spPr>
          <a:xfrm>
            <a:off x="527243" y="5210476"/>
            <a:ext cx="1396734"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6AD9A8E8-6843-CA43-A22A-59EA3CD9C404}"/>
              </a:ext>
            </a:extLst>
          </p:cNvPr>
          <p:cNvSpPr txBox="1"/>
          <p:nvPr/>
        </p:nvSpPr>
        <p:spPr>
          <a:xfrm>
            <a:off x="10468660" y="2042888"/>
            <a:ext cx="845983" cy="830997"/>
          </a:xfrm>
          <a:prstGeom prst="rect">
            <a:avLst/>
          </a:prstGeom>
          <a:noFill/>
        </p:spPr>
        <p:txBody>
          <a:bodyPr wrap="square" rtlCol="0" anchor="ctr">
            <a:spAutoFit/>
          </a:bodyPr>
          <a:lstStyle/>
          <a:p>
            <a:r>
              <a:rPr lang="en-US" sz="2400" dirty="0">
                <a:uFill>
                  <a:solidFill>
                    <a:srgbClr val="00B0F0"/>
                  </a:solidFill>
                </a:uFill>
                <a:latin typeface="Arial" panose="020B0604020202020204" pitchFamily="34" charset="0"/>
                <a:cs typeface="Arial" panose="020B0604020202020204" pitchFamily="34" charset="0"/>
              </a:rPr>
              <a:t>raw </a:t>
            </a:r>
          </a:p>
          <a:p>
            <a:r>
              <a:rPr lang="en-US" sz="2400" dirty="0">
                <a:uFill>
                  <a:solidFill>
                    <a:srgbClr val="00B0F0"/>
                  </a:solidFill>
                </a:uFill>
                <a:latin typeface="Arial" panose="020B0604020202020204" pitchFamily="34" charset="0"/>
                <a:cs typeface="Arial" panose="020B0604020202020204" pitchFamily="34" charset="0"/>
              </a:rPr>
              <a:t>data</a:t>
            </a:r>
            <a:endParaRPr lang="en-US" sz="2000" dirty="0">
              <a:latin typeface="Arial" panose="020B0604020202020204"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5F419B36-90B2-B44F-AF8B-B55524BC0AAB}"/>
              </a:ext>
            </a:extLst>
          </p:cNvPr>
          <p:cNvCxnSpPr>
            <a:cxnSpLocks/>
          </p:cNvCxnSpPr>
          <p:nvPr/>
        </p:nvCxnSpPr>
        <p:spPr>
          <a:xfrm flipV="1">
            <a:off x="6205479" y="2902150"/>
            <a:ext cx="3816185" cy="1"/>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9376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4" grpId="0"/>
      <p:bldP spid="59"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82D70-7A33-C149-A5ED-8C5098265C01}"/>
              </a:ext>
            </a:extLst>
          </p:cNvPr>
          <p:cNvPicPr>
            <a:picLocks noChangeAspect="1"/>
          </p:cNvPicPr>
          <p:nvPr/>
        </p:nvPicPr>
        <p:blipFill>
          <a:blip r:embed="rId2"/>
          <a:stretch>
            <a:fillRect/>
          </a:stretch>
        </p:blipFill>
        <p:spPr>
          <a:xfrm>
            <a:off x="1185625" y="1451746"/>
            <a:ext cx="9820748" cy="4519283"/>
          </a:xfrm>
          <a:prstGeom prst="rect">
            <a:avLst/>
          </a:prstGeom>
          <a:solidFill>
            <a:schemeClr val="bg1"/>
          </a:solidFill>
        </p:spPr>
      </p:pic>
      <p:sp>
        <p:nvSpPr>
          <p:cNvPr id="4" name="TextBox 3">
            <a:extLst>
              <a:ext uri="{FF2B5EF4-FFF2-40B4-BE49-F238E27FC236}">
                <a16:creationId xmlns:a16="http://schemas.microsoft.com/office/drawing/2014/main" id="{DCFB1CDC-2CE0-0741-940D-46624F53F622}"/>
              </a:ext>
            </a:extLst>
          </p:cNvPr>
          <p:cNvSpPr txBox="1"/>
          <p:nvPr/>
        </p:nvSpPr>
        <p:spPr>
          <a:xfrm>
            <a:off x="487628" y="204055"/>
            <a:ext cx="11216743" cy="523220"/>
          </a:xfrm>
          <a:prstGeom prst="rect">
            <a:avLst/>
          </a:prstGeom>
          <a:solidFill>
            <a:schemeClr val="accent5">
              <a:lumMod val="20000"/>
              <a:lumOff val="80000"/>
              <a:alpha val="70000"/>
            </a:schemeClr>
          </a:solidFill>
          <a:ln w="19050">
            <a:solidFill>
              <a:schemeClr val="tx1"/>
            </a:solidFill>
          </a:ln>
        </p:spPr>
        <p:txBody>
          <a:bodyPr wrap="square" rtlCol="0">
            <a:spAutoFit/>
          </a:bodyPr>
          <a:lstStyle/>
          <a:p>
            <a:pPr algn="ctr"/>
            <a:r>
              <a:rPr lang="en-US" sz="2800" b="1" dirty="0">
                <a:latin typeface="Arial" panose="020B0604020202020204" pitchFamily="34" charset="0"/>
                <a:cs typeface="Arial" panose="020B0604020202020204" pitchFamily="34" charset="0"/>
              </a:rPr>
              <a:t>Overall, mean telomere length increased post-therapy (3 B, 4 C)</a:t>
            </a:r>
          </a:p>
        </p:txBody>
      </p:sp>
    </p:spTree>
    <p:extLst>
      <p:ext uri="{BB962C8B-B14F-4D97-AF65-F5344CB8AC3E}">
        <p14:creationId xmlns:p14="http://schemas.microsoft.com/office/powerpoint/2010/main" val="1488380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36312</TotalTime>
  <Words>3732</Words>
  <Application>Microsoft Macintosh PowerPoint</Application>
  <PresentationFormat>Widescreen</PresentationFormat>
  <Paragraphs>220</Paragraphs>
  <Slides>25</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Luxton,Jared</dc:creator>
  <cp:lastModifiedBy>Luxton,Jared</cp:lastModifiedBy>
  <cp:revision>315</cp:revision>
  <cp:lastPrinted>2020-02-13T05:30:50Z</cp:lastPrinted>
  <dcterms:created xsi:type="dcterms:W3CDTF">2020-02-08T03:03:19Z</dcterms:created>
  <dcterms:modified xsi:type="dcterms:W3CDTF">2020-03-29T00:25:49Z</dcterms:modified>
</cp:coreProperties>
</file>